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embeddedFontLs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Montserrat Black" panose="00000A00000000000000" pitchFamily="2" charset="0"/>
      <p:bold r:id="rId49"/>
      <p:boldItalic r:id="rId50"/>
    </p:embeddedFont>
    <p:embeddedFont>
      <p:font typeface="Montserrat Light" panose="00000400000000000000" pitchFamily="2" charset="0"/>
      <p:regular r:id="rId51"/>
      <p:bold r:id="rId52"/>
      <p:italic r:id="rId53"/>
      <p:boldItalic r:id="rId54"/>
    </p:embeddedFont>
    <p:embeddedFont>
      <p:font typeface="Montserrat Medium" panose="00000600000000000000" pitchFamily="2" charset="0"/>
      <p:regular r:id="rId55"/>
      <p:bold r:id="rId56"/>
      <p:italic r:id="rId57"/>
      <p:boldItalic r:id="rId58"/>
    </p:embeddedFont>
    <p:embeddedFont>
      <p:font typeface="Montserrat SemiBold" panose="00000700000000000000" pitchFamily="2" charset="0"/>
      <p:regular r:id="rId59"/>
      <p:bold r:id="rId60"/>
      <p:italic r:id="rId61"/>
      <p:boldItalic r:id="rId62"/>
    </p:embeddedFont>
    <p:embeddedFont>
      <p:font typeface="Play" panose="020B0604020202020204" charset="0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77">
          <p15:clr>
            <a:srgbClr val="747775"/>
          </p15:clr>
        </p15:guide>
        <p15:guide id="2" pos="274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hCSP+ZaseMCFnWMZ7Uu305KzrD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>
        <p:guide orient="horz" pos="877"/>
        <p:guide pos="2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e3425bed7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2e3425bed7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e3425bed72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2e3425bed72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e3425bed7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2e3425bed72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e3425bed7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2e3425bed7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e3425bed7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2e3425bed72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e3425bed72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e3425bed72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43f32e81c8428bb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143f32e81c8428bb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e3425bed72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2e3425bed72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e3425bed7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2e3425bed7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e3425bed72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2e3425bed72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e3425bed7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2e3425bed7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e3425bed72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2e3425bed72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e3425bed72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2e3425bed72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e3425bed7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2e3425bed7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e3425bed72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g2e3425bed72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e3425bed72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2e3425bed72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e3425bed72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2e3425bed72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e3425bed72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2e3425bed72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e3425bed72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g2e3425bed72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e3425bed72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2e3425bed72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e38bdc161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g2e38bdc161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e38bdc161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2e38bdc161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e38bdc161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g2e38bdc161a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e38bdc161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2e38bdc161a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e38bdc161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2e38bdc161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e38bdc161a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g2e38bdc161a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e38bdc161a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g2e38bdc161a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e38bdc161a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g2e38bdc161a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e38bdc161a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g2e38bdc161a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e38bdc161a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g2e38bdc161a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e38bdc161a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g2e38bdc161a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e38bdc161a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g2e38bdc161a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d4ce401f8e_1_89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2d4ce401f8e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3425bed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2e3425bed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3425bed7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e3425bed7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3425bed7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2e3425bed7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e3425bed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2e3425bed7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68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355"/>
            <a:ext cx="9144000" cy="1655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cap="none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cap="none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173" y="-1256347"/>
            <a:ext cx="4351655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273" y="1956753"/>
            <a:ext cx="5812155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272" y="-595947"/>
            <a:ext cx="581215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OBJECT_1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d4ce401f8e_1_173"/>
          <p:cNvSpPr/>
          <p:nvPr/>
        </p:nvSpPr>
        <p:spPr>
          <a:xfrm>
            <a:off x="0" y="0"/>
            <a:ext cx="12213241" cy="6870044"/>
          </a:xfrm>
          <a:custGeom>
            <a:avLst/>
            <a:gdLst/>
            <a:ahLst/>
            <a:cxnLst/>
            <a:rect l="l" t="t" r="r" b="b"/>
            <a:pathLst>
              <a:path w="20104100" h="11308715" extrusionOk="0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82" name="Google Shape;82;g2d4ce401f8e_1_17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2d4ce401f8e_1_17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2d4ce401f8e_1_173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>
              <a:solidFill>
                <a:srgbClr val="7A7A7A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1850" y="1710055"/>
            <a:ext cx="10515600" cy="2852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831850" y="4589780"/>
            <a:ext cx="10515600" cy="149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A7A7A"/>
              </a:buClr>
              <a:buSzPts val="2400"/>
              <a:buNone/>
              <a:defRPr sz="2400" cap="none">
                <a:solidFill>
                  <a:srgbClr val="7A7A7A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A7A7A"/>
              </a:buClr>
              <a:buSzPts val="2000"/>
              <a:buNone/>
              <a:defRPr sz="2000" cap="none">
                <a:solidFill>
                  <a:srgbClr val="7A7A7A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 sz="1800" cap="none">
                <a:solidFill>
                  <a:srgbClr val="7A7A7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A7A7A"/>
              </a:buClr>
              <a:buSzPts val="1600"/>
              <a:buNone/>
              <a:defRPr sz="1600" cap="none">
                <a:solidFill>
                  <a:srgbClr val="7A7A7A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A7A7A"/>
              </a:buClr>
              <a:buSzPts val="1600"/>
              <a:buNone/>
              <a:defRPr sz="1600" cap="none">
                <a:solidFill>
                  <a:srgbClr val="7A7A7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A7A7A"/>
              </a:buClr>
              <a:buSzPts val="1600"/>
              <a:buNone/>
              <a:defRPr sz="1600" cap="none">
                <a:solidFill>
                  <a:srgbClr val="7A7A7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A7A7A"/>
              </a:buClr>
              <a:buSzPts val="1600"/>
              <a:buNone/>
              <a:defRPr sz="1600" cap="none">
                <a:solidFill>
                  <a:srgbClr val="7A7A7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A7A7A"/>
              </a:buClr>
              <a:buSzPts val="1600"/>
              <a:buNone/>
              <a:defRPr sz="1600" cap="none">
                <a:solidFill>
                  <a:srgbClr val="7A7A7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A7A7A"/>
              </a:buClr>
              <a:buSzPts val="1600"/>
              <a:buNone/>
              <a:defRPr sz="1600" cap="none">
                <a:solidFill>
                  <a:srgbClr val="7A7A7A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40105" y="365125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840105" y="1681480"/>
            <a:ext cx="5157470" cy="823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 cap="none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cap="none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40105" y="2505075"/>
            <a:ext cx="5157470" cy="3684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6172200" y="1681480"/>
            <a:ext cx="5183505" cy="823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 cap="none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cap="none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cap="none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505" cy="3684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40105" y="457200"/>
            <a:ext cx="39319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505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 cap="none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 cap="none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cap="none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cap="none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cap="none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cap="none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cap="none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cap="none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cap="none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40105" y="2057400"/>
            <a:ext cx="3931920" cy="381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cap="none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40105" y="457200"/>
            <a:ext cx="39319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505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40105" y="2057400"/>
            <a:ext cx="3931920" cy="381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cap="none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cap="none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cap="none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A7A7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40735" y="558800"/>
            <a:ext cx="5496558" cy="548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6">
            <a:alphaModFix/>
          </a:blip>
          <a:srcRect t="7791" b="7791"/>
          <a:stretch/>
        </p:blipFill>
        <p:spPr>
          <a:xfrm>
            <a:off x="-1905" y="-2540"/>
            <a:ext cx="12207877" cy="6868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t="22560" b="24190"/>
          <a:stretch/>
        </p:blipFill>
        <p:spPr>
          <a:xfrm>
            <a:off x="3232398" y="1782765"/>
            <a:ext cx="5713225" cy="303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49C67134-5E84-BA2F-DA5B-8BB499495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157" y="6574201"/>
            <a:ext cx="208267" cy="208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3425bed72_0_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10</a:t>
            </a:fld>
            <a:endParaRPr/>
          </a:p>
        </p:txBody>
      </p:sp>
      <p:pic>
        <p:nvPicPr>
          <p:cNvPr id="175" name="Google Shape;175;g2e3425bed72_0_68"/>
          <p:cNvPicPr preferRelativeResize="0"/>
          <p:nvPr/>
        </p:nvPicPr>
        <p:blipFill rotWithShape="1">
          <a:blip r:embed="rId5">
            <a:alphaModFix/>
          </a:blip>
          <a:srcRect t="8882" b="8873"/>
          <a:stretch/>
        </p:blipFill>
        <p:spPr>
          <a:xfrm>
            <a:off x="-1" y="182874"/>
            <a:ext cx="12192000" cy="667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2e3425bed72_0_68"/>
          <p:cNvSpPr/>
          <p:nvPr/>
        </p:nvSpPr>
        <p:spPr>
          <a:xfrm>
            <a:off x="0" y="0"/>
            <a:ext cx="12192000" cy="586200"/>
          </a:xfrm>
          <a:prstGeom prst="rect">
            <a:avLst/>
          </a:prstGeom>
          <a:solidFill>
            <a:srgbClr val="E41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2e3425bed72_0_68"/>
          <p:cNvSpPr txBox="1"/>
          <p:nvPr/>
        </p:nvSpPr>
        <p:spPr>
          <a:xfrm>
            <a:off x="2735375" y="109950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PREMIAÇÕES </a:t>
            </a: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MOTORISTAS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g2e3425bed72_0_68"/>
          <p:cNvSpPr/>
          <p:nvPr/>
        </p:nvSpPr>
        <p:spPr>
          <a:xfrm>
            <a:off x="578325" y="5442850"/>
            <a:ext cx="5525400" cy="9135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2e3425bed72_0_68"/>
          <p:cNvSpPr txBox="1"/>
          <p:nvPr/>
        </p:nvSpPr>
        <p:spPr>
          <a:xfrm>
            <a:off x="1086275" y="5582625"/>
            <a:ext cx="57369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Viagem de </a:t>
            </a: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Cruzeiro</a:t>
            </a: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com Acompanhante</a:t>
            </a: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g2e3425bed72_0_68"/>
          <p:cNvSpPr/>
          <p:nvPr/>
        </p:nvSpPr>
        <p:spPr>
          <a:xfrm>
            <a:off x="411525" y="5082275"/>
            <a:ext cx="1518300" cy="1518300"/>
          </a:xfrm>
          <a:prstGeom prst="ellipse">
            <a:avLst/>
          </a:prstGeom>
          <a:solidFill>
            <a:srgbClr val="E41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2e3425bed72_0_68"/>
          <p:cNvSpPr txBox="1"/>
          <p:nvPr/>
        </p:nvSpPr>
        <p:spPr>
          <a:xfrm>
            <a:off x="230325" y="554832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625.000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DCC40852-DDAA-B837-7FF2-E66F07076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90" y="6456408"/>
            <a:ext cx="341670" cy="341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2e3425bed72_0_79"/>
          <p:cNvPicPr preferRelativeResize="0"/>
          <p:nvPr/>
        </p:nvPicPr>
        <p:blipFill rotWithShape="1">
          <a:blip r:embed="rId5">
            <a:alphaModFix/>
          </a:blip>
          <a:srcRect b="8549"/>
          <a:stretch/>
        </p:blipFill>
        <p:spPr>
          <a:xfrm>
            <a:off x="0" y="586199"/>
            <a:ext cx="12192000" cy="62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2e3425bed72_0_79"/>
          <p:cNvSpPr/>
          <p:nvPr/>
        </p:nvSpPr>
        <p:spPr>
          <a:xfrm>
            <a:off x="0" y="0"/>
            <a:ext cx="12192000" cy="586200"/>
          </a:xfrm>
          <a:prstGeom prst="rect">
            <a:avLst/>
          </a:prstGeom>
          <a:solidFill>
            <a:srgbClr val="E41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e3425bed72_0_79"/>
          <p:cNvSpPr txBox="1"/>
          <p:nvPr/>
        </p:nvSpPr>
        <p:spPr>
          <a:xfrm>
            <a:off x="2735375" y="109950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PREMIAÇÕES </a:t>
            </a: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MOTORISTAS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g2e3425bed72_0_79"/>
          <p:cNvSpPr/>
          <p:nvPr/>
        </p:nvSpPr>
        <p:spPr>
          <a:xfrm>
            <a:off x="694950" y="1437025"/>
            <a:ext cx="5525400" cy="5862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2e3425bed72_0_79"/>
          <p:cNvSpPr txBox="1"/>
          <p:nvPr/>
        </p:nvSpPr>
        <p:spPr>
          <a:xfrm>
            <a:off x="1552800" y="1546975"/>
            <a:ext cx="4551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Carro popular </a:t>
            </a:r>
            <a:r>
              <a:rPr lang="de-DE"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0KM</a:t>
            </a:r>
            <a:endParaRPr sz="25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g2e3425bed72_0_79"/>
          <p:cNvSpPr/>
          <p:nvPr/>
        </p:nvSpPr>
        <p:spPr>
          <a:xfrm>
            <a:off x="604350" y="902925"/>
            <a:ext cx="1518300" cy="1518300"/>
          </a:xfrm>
          <a:prstGeom prst="ellipse">
            <a:avLst/>
          </a:prstGeom>
          <a:solidFill>
            <a:srgbClr val="E41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2e3425bed72_0_79"/>
          <p:cNvSpPr txBox="1"/>
          <p:nvPr/>
        </p:nvSpPr>
        <p:spPr>
          <a:xfrm>
            <a:off x="423150" y="136897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3.125.000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16E5039A-C348-993E-6DDE-CA9DF39AC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12" y="6441967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2e3425bed72_0_94"/>
          <p:cNvPicPr preferRelativeResize="0"/>
          <p:nvPr/>
        </p:nvPicPr>
        <p:blipFill rotWithShape="1">
          <a:blip r:embed="rId5">
            <a:alphaModFix/>
          </a:blip>
          <a:srcRect t="3139" b="3148"/>
          <a:stretch/>
        </p:blipFill>
        <p:spPr>
          <a:xfrm>
            <a:off x="-1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2e3425bed72_0_94"/>
          <p:cNvSpPr/>
          <p:nvPr/>
        </p:nvSpPr>
        <p:spPr>
          <a:xfrm>
            <a:off x="0" y="0"/>
            <a:ext cx="12192000" cy="5862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2e3425bed72_0_94"/>
          <p:cNvSpPr txBox="1"/>
          <p:nvPr/>
        </p:nvSpPr>
        <p:spPr>
          <a:xfrm>
            <a:off x="2735375" y="109950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PREMIAÇÕES </a:t>
            </a: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MOTORISTAS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g2e3425bed72_0_94"/>
          <p:cNvSpPr/>
          <p:nvPr/>
        </p:nvSpPr>
        <p:spPr>
          <a:xfrm>
            <a:off x="578325" y="5442850"/>
            <a:ext cx="5525400" cy="9135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e3425bed72_0_94"/>
          <p:cNvSpPr txBox="1"/>
          <p:nvPr/>
        </p:nvSpPr>
        <p:spPr>
          <a:xfrm>
            <a:off x="1086275" y="5582625"/>
            <a:ext cx="57369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Casa</a:t>
            </a: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de até</a:t>
            </a: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500.000 mil</a:t>
            </a: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g2e3425bed72_0_94"/>
          <p:cNvSpPr/>
          <p:nvPr/>
        </p:nvSpPr>
        <p:spPr>
          <a:xfrm>
            <a:off x="411525" y="5082275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e3425bed72_0_94"/>
          <p:cNvSpPr txBox="1"/>
          <p:nvPr/>
        </p:nvSpPr>
        <p:spPr>
          <a:xfrm>
            <a:off x="230325" y="554832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15.625.000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2CBA24E4-7E6E-9D60-2AD2-0CA13BD8F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63" y="6463845"/>
            <a:ext cx="307761" cy="307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3425bed72_0_10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g2e3425bed72_0_107"/>
          <p:cNvPicPr preferRelativeResize="0"/>
          <p:nvPr/>
        </p:nvPicPr>
        <p:blipFill rotWithShape="1">
          <a:blip r:embed="rId5">
            <a:alphaModFix/>
          </a:blip>
          <a:srcRect t="22560" b="24190"/>
          <a:stretch/>
        </p:blipFill>
        <p:spPr>
          <a:xfrm>
            <a:off x="5082425" y="5447925"/>
            <a:ext cx="2027152" cy="107652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2e3425bed72_0_107"/>
          <p:cNvSpPr txBox="1"/>
          <p:nvPr/>
        </p:nvSpPr>
        <p:spPr>
          <a:xfrm>
            <a:off x="857250" y="3005700"/>
            <a:ext cx="104775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de-DE" sz="4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 PARA PASSAGEIROS</a:t>
            </a:r>
            <a:endParaRPr sz="37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D704938D-FA9D-E203-8786-F97E78FFC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332" y="6524451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e3425bed72_0_1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14</a:t>
            </a:fld>
            <a:endParaRPr/>
          </a:p>
        </p:txBody>
      </p:sp>
      <p:pic>
        <p:nvPicPr>
          <p:cNvPr id="216" name="Google Shape;216;g2e3425bed72_0_116"/>
          <p:cNvPicPr preferRelativeResize="0"/>
          <p:nvPr/>
        </p:nvPicPr>
        <p:blipFill rotWithShape="1">
          <a:blip r:embed="rId5">
            <a:alphaModFix/>
          </a:blip>
          <a:srcRect t="36177" b="36176"/>
          <a:stretch/>
        </p:blipFill>
        <p:spPr>
          <a:xfrm>
            <a:off x="0" y="351700"/>
            <a:ext cx="12192000" cy="22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e3425bed72_0_116"/>
          <p:cNvPicPr preferRelativeResize="0"/>
          <p:nvPr/>
        </p:nvPicPr>
        <p:blipFill rotWithShape="1">
          <a:blip r:embed="rId6">
            <a:alphaModFix/>
          </a:blip>
          <a:srcRect t="37670" b="37670"/>
          <a:stretch/>
        </p:blipFill>
        <p:spPr>
          <a:xfrm>
            <a:off x="0" y="2583400"/>
            <a:ext cx="12192000" cy="224692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2e3425bed72_0_116"/>
          <p:cNvSpPr/>
          <p:nvPr/>
        </p:nvSpPr>
        <p:spPr>
          <a:xfrm>
            <a:off x="0" y="0"/>
            <a:ext cx="12192000" cy="5862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g2e3425bed72_0_116"/>
          <p:cNvPicPr preferRelativeResize="0"/>
          <p:nvPr/>
        </p:nvPicPr>
        <p:blipFill rotWithShape="1">
          <a:blip r:embed="rId7">
            <a:alphaModFix/>
          </a:blip>
          <a:srcRect t="33592" b="33595"/>
          <a:stretch/>
        </p:blipFill>
        <p:spPr>
          <a:xfrm>
            <a:off x="0" y="4611075"/>
            <a:ext cx="12192000" cy="224692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e3425bed72_0_116"/>
          <p:cNvSpPr txBox="1"/>
          <p:nvPr/>
        </p:nvSpPr>
        <p:spPr>
          <a:xfrm>
            <a:off x="2735375" y="109950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PREMIAÇÕES </a:t>
            </a: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PASSAGEIROS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g2e3425bed72_0_116"/>
          <p:cNvSpPr/>
          <p:nvPr/>
        </p:nvSpPr>
        <p:spPr>
          <a:xfrm>
            <a:off x="2502750" y="1145288"/>
            <a:ext cx="7186500" cy="8418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e3425bed72_0_116"/>
          <p:cNvSpPr/>
          <p:nvPr/>
        </p:nvSpPr>
        <p:spPr>
          <a:xfrm>
            <a:off x="2412150" y="770675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e3425bed72_0_116"/>
          <p:cNvSpPr txBox="1"/>
          <p:nvPr/>
        </p:nvSpPr>
        <p:spPr>
          <a:xfrm>
            <a:off x="2825350" y="1346675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Par</a:t>
            </a: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de ingressos para </a:t>
            </a: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cinema</a:t>
            </a: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 </a:t>
            </a: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pipoca e refrigerante</a:t>
            </a: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24" name="Google Shape;224;g2e3425bed72_0_116"/>
          <p:cNvSpPr/>
          <p:nvPr/>
        </p:nvSpPr>
        <p:spPr>
          <a:xfrm>
            <a:off x="2563050" y="3332075"/>
            <a:ext cx="7065900" cy="8418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2e3425bed72_0_116"/>
          <p:cNvSpPr/>
          <p:nvPr/>
        </p:nvSpPr>
        <p:spPr>
          <a:xfrm>
            <a:off x="2502750" y="5441425"/>
            <a:ext cx="7186500" cy="5862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2e3425bed72_0_116"/>
          <p:cNvSpPr txBox="1"/>
          <p:nvPr/>
        </p:nvSpPr>
        <p:spPr>
          <a:xfrm>
            <a:off x="2408100" y="3394050"/>
            <a:ext cx="7375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Final de semana no </a:t>
            </a: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sitio</a:t>
            </a: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com acompanhante</a:t>
            </a: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g2e3425bed72_0_116"/>
          <p:cNvSpPr txBox="1"/>
          <p:nvPr/>
        </p:nvSpPr>
        <p:spPr>
          <a:xfrm>
            <a:off x="2408100" y="5551375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Celular de até 1000 reais.</a:t>
            </a: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28" name="Google Shape;228;g2e3425bed72_0_116"/>
          <p:cNvSpPr/>
          <p:nvPr/>
        </p:nvSpPr>
        <p:spPr>
          <a:xfrm>
            <a:off x="2412150" y="2928000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2e3425bed72_0_116"/>
          <p:cNvSpPr/>
          <p:nvPr/>
        </p:nvSpPr>
        <p:spPr>
          <a:xfrm>
            <a:off x="2412150" y="4907325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e3425bed72_0_116"/>
          <p:cNvSpPr txBox="1"/>
          <p:nvPr/>
        </p:nvSpPr>
        <p:spPr>
          <a:xfrm>
            <a:off x="2230950" y="123672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1000</a:t>
            </a: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31" name="Google Shape;231;g2e3425bed72_0_116"/>
          <p:cNvSpPr txBox="1"/>
          <p:nvPr/>
        </p:nvSpPr>
        <p:spPr>
          <a:xfrm>
            <a:off x="2230950" y="3394050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5000</a:t>
            </a: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32" name="Google Shape;232;g2e3425bed72_0_116"/>
          <p:cNvSpPr txBox="1"/>
          <p:nvPr/>
        </p:nvSpPr>
        <p:spPr>
          <a:xfrm>
            <a:off x="2230950" y="537337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25.000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D36DE5BA-42A5-6F01-B108-A73C94917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835" y="6523011"/>
            <a:ext cx="334988" cy="334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e3425bed72_0_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/>
              <a:t>15</a:t>
            </a:fld>
            <a:endParaRPr/>
          </a:p>
        </p:txBody>
      </p:sp>
      <p:pic>
        <p:nvPicPr>
          <p:cNvPr id="238" name="Google Shape;238;g2e3425bed72_0_137"/>
          <p:cNvPicPr preferRelativeResize="0"/>
          <p:nvPr/>
        </p:nvPicPr>
        <p:blipFill rotWithShape="1">
          <a:blip r:embed="rId5">
            <a:alphaModFix/>
          </a:blip>
          <a:srcRect t="8867" b="8868"/>
          <a:stretch/>
        </p:blipFill>
        <p:spPr>
          <a:xfrm>
            <a:off x="-1" y="182874"/>
            <a:ext cx="12192000" cy="667512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2e3425bed72_0_137"/>
          <p:cNvSpPr/>
          <p:nvPr/>
        </p:nvSpPr>
        <p:spPr>
          <a:xfrm>
            <a:off x="0" y="0"/>
            <a:ext cx="12192000" cy="5862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2e3425bed72_0_137"/>
          <p:cNvSpPr txBox="1"/>
          <p:nvPr/>
        </p:nvSpPr>
        <p:spPr>
          <a:xfrm>
            <a:off x="2735375" y="109950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PREMIAÇÕES </a:t>
            </a: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PASSAGEIROS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g2e3425bed72_0_137"/>
          <p:cNvSpPr/>
          <p:nvPr/>
        </p:nvSpPr>
        <p:spPr>
          <a:xfrm>
            <a:off x="578325" y="5442850"/>
            <a:ext cx="5525400" cy="9135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2e3425bed72_0_137"/>
          <p:cNvSpPr txBox="1"/>
          <p:nvPr/>
        </p:nvSpPr>
        <p:spPr>
          <a:xfrm>
            <a:off x="1086275" y="5582625"/>
            <a:ext cx="57369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Viagem de </a:t>
            </a: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Cruzeiro</a:t>
            </a: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com Acompanhante</a:t>
            </a: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g2e3425bed72_0_137"/>
          <p:cNvSpPr/>
          <p:nvPr/>
        </p:nvSpPr>
        <p:spPr>
          <a:xfrm>
            <a:off x="411525" y="5082275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e3425bed72_0_137"/>
          <p:cNvSpPr txBox="1"/>
          <p:nvPr/>
        </p:nvSpPr>
        <p:spPr>
          <a:xfrm>
            <a:off x="230325" y="554832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125.000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1B1CE543-7809-EA70-EF38-6159B0291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21" y="6405026"/>
            <a:ext cx="425399" cy="425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43f32e81c8428bb_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/>
              <a:t>16</a:t>
            </a:fld>
            <a:endParaRPr/>
          </a:p>
        </p:txBody>
      </p:sp>
      <p:pic>
        <p:nvPicPr>
          <p:cNvPr id="250" name="Google Shape;250;g143f32e81c8428bb_1"/>
          <p:cNvPicPr preferRelativeResize="0"/>
          <p:nvPr/>
        </p:nvPicPr>
        <p:blipFill rotWithShape="1">
          <a:blip r:embed="rId5">
            <a:alphaModFix/>
          </a:blip>
          <a:srcRect t="6200" b="6200"/>
          <a:stretch/>
        </p:blipFill>
        <p:spPr>
          <a:xfrm>
            <a:off x="-1" y="182874"/>
            <a:ext cx="12192000" cy="667512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143f32e81c8428bb_1"/>
          <p:cNvSpPr/>
          <p:nvPr/>
        </p:nvSpPr>
        <p:spPr>
          <a:xfrm>
            <a:off x="0" y="0"/>
            <a:ext cx="12192000" cy="5862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143f32e81c8428bb_1"/>
          <p:cNvSpPr txBox="1"/>
          <p:nvPr/>
        </p:nvSpPr>
        <p:spPr>
          <a:xfrm>
            <a:off x="2735375" y="109950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PREMIAÇÕES </a:t>
            </a: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PASSAGEIROS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g143f32e81c8428bb_1"/>
          <p:cNvSpPr/>
          <p:nvPr/>
        </p:nvSpPr>
        <p:spPr>
          <a:xfrm>
            <a:off x="578325" y="5442850"/>
            <a:ext cx="5525400" cy="9135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43f32e81c8428bb_1"/>
          <p:cNvSpPr txBox="1"/>
          <p:nvPr/>
        </p:nvSpPr>
        <p:spPr>
          <a:xfrm>
            <a:off x="1086275" y="5582625"/>
            <a:ext cx="57369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Viagem para </a:t>
            </a: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Cancun</a:t>
            </a: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com Acompanhante</a:t>
            </a: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g143f32e81c8428bb_1"/>
          <p:cNvSpPr/>
          <p:nvPr/>
        </p:nvSpPr>
        <p:spPr>
          <a:xfrm>
            <a:off x="411525" y="5082275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143f32e81c8428bb_1"/>
          <p:cNvSpPr txBox="1"/>
          <p:nvPr/>
        </p:nvSpPr>
        <p:spPr>
          <a:xfrm>
            <a:off x="230325" y="554832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625.000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C269A0DE-CB5E-AD84-A8F8-844976B90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62" y="6475687"/>
            <a:ext cx="307762" cy="307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3425bed72_0_1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17</a:t>
            </a:fld>
            <a:endParaRPr/>
          </a:p>
        </p:txBody>
      </p:sp>
      <p:pic>
        <p:nvPicPr>
          <p:cNvPr id="262" name="Google Shape;262;g2e3425bed72_0_157"/>
          <p:cNvPicPr preferRelativeResize="0"/>
          <p:nvPr/>
        </p:nvPicPr>
        <p:blipFill rotWithShape="1">
          <a:blip r:embed="rId5">
            <a:alphaModFix/>
          </a:blip>
          <a:srcRect b="8549"/>
          <a:stretch/>
        </p:blipFill>
        <p:spPr>
          <a:xfrm>
            <a:off x="0" y="586199"/>
            <a:ext cx="12192000" cy="62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2e3425bed72_0_157"/>
          <p:cNvSpPr/>
          <p:nvPr/>
        </p:nvSpPr>
        <p:spPr>
          <a:xfrm>
            <a:off x="0" y="0"/>
            <a:ext cx="12192000" cy="5862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2e3425bed72_0_157"/>
          <p:cNvSpPr txBox="1"/>
          <p:nvPr/>
        </p:nvSpPr>
        <p:spPr>
          <a:xfrm>
            <a:off x="2735375" y="109950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PREMIAÇÕES </a:t>
            </a: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PASSAGEIROS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g2e3425bed72_0_157"/>
          <p:cNvSpPr/>
          <p:nvPr/>
        </p:nvSpPr>
        <p:spPr>
          <a:xfrm>
            <a:off x="694950" y="1437025"/>
            <a:ext cx="5525400" cy="5862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e3425bed72_0_157"/>
          <p:cNvSpPr txBox="1"/>
          <p:nvPr/>
        </p:nvSpPr>
        <p:spPr>
          <a:xfrm>
            <a:off x="1552800" y="1546975"/>
            <a:ext cx="4551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Carro popular </a:t>
            </a:r>
            <a:r>
              <a:rPr lang="de-DE"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0KM</a:t>
            </a:r>
            <a:endParaRPr sz="25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g2e3425bed72_0_157"/>
          <p:cNvSpPr/>
          <p:nvPr/>
        </p:nvSpPr>
        <p:spPr>
          <a:xfrm>
            <a:off x="604350" y="902925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2e3425bed72_0_157"/>
          <p:cNvSpPr txBox="1"/>
          <p:nvPr/>
        </p:nvSpPr>
        <p:spPr>
          <a:xfrm>
            <a:off x="423150" y="136897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3.125.000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5F1C648B-2F87-CEED-0DB6-F1D9718D7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3" y="6384981"/>
            <a:ext cx="307837" cy="307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2e3425bed72_0_168"/>
          <p:cNvPicPr preferRelativeResize="0"/>
          <p:nvPr/>
        </p:nvPicPr>
        <p:blipFill rotWithShape="1">
          <a:blip r:embed="rId5">
            <a:alphaModFix/>
          </a:blip>
          <a:srcRect t="3139" b="3148"/>
          <a:stretch/>
        </p:blipFill>
        <p:spPr>
          <a:xfrm>
            <a:off x="-1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2e3425bed72_0_168"/>
          <p:cNvSpPr/>
          <p:nvPr/>
        </p:nvSpPr>
        <p:spPr>
          <a:xfrm>
            <a:off x="0" y="0"/>
            <a:ext cx="12192000" cy="5862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e3425bed72_0_168"/>
          <p:cNvSpPr txBox="1"/>
          <p:nvPr/>
        </p:nvSpPr>
        <p:spPr>
          <a:xfrm>
            <a:off x="2735375" y="109950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PREMIAÇÕES </a:t>
            </a: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PASSAGEIROS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g2e3425bed72_0_168"/>
          <p:cNvSpPr/>
          <p:nvPr/>
        </p:nvSpPr>
        <p:spPr>
          <a:xfrm>
            <a:off x="578325" y="5442850"/>
            <a:ext cx="5525400" cy="9135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e3425bed72_0_168"/>
          <p:cNvSpPr txBox="1"/>
          <p:nvPr/>
        </p:nvSpPr>
        <p:spPr>
          <a:xfrm>
            <a:off x="1086275" y="5582625"/>
            <a:ext cx="57369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Casa</a:t>
            </a: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de até</a:t>
            </a: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500.000 mil</a:t>
            </a: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g2e3425bed72_0_168"/>
          <p:cNvSpPr/>
          <p:nvPr/>
        </p:nvSpPr>
        <p:spPr>
          <a:xfrm>
            <a:off x="411525" y="5082275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2e3425bed72_0_168"/>
          <p:cNvSpPr txBox="1"/>
          <p:nvPr/>
        </p:nvSpPr>
        <p:spPr>
          <a:xfrm>
            <a:off x="230325" y="554832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15.625.000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A196A105-F9D0-5804-12FD-C7DA62A43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6" y="6450556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e3425bed72_0_179"/>
          <p:cNvSpPr/>
          <p:nvPr/>
        </p:nvSpPr>
        <p:spPr>
          <a:xfrm>
            <a:off x="-50" y="0"/>
            <a:ext cx="12192000" cy="68775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2e3425bed72_0_179"/>
          <p:cNvSpPr txBox="1"/>
          <p:nvPr/>
        </p:nvSpPr>
        <p:spPr>
          <a:xfrm>
            <a:off x="989075" y="3201850"/>
            <a:ext cx="10052100" cy="25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SEGUNDA FORMA DE GANHO</a:t>
            </a:r>
            <a:endParaRPr sz="30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de-DE"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Ganhe 1% do dinheiro de volta, sobre a pontuação dos seus indicados diretos!</a:t>
            </a:r>
            <a:endParaRPr sz="4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86" name="Google Shape;286;g2e3425bed72_0_179"/>
          <p:cNvPicPr preferRelativeResize="0"/>
          <p:nvPr/>
        </p:nvPicPr>
        <p:blipFill rotWithShape="1">
          <a:blip r:embed="rId5">
            <a:alphaModFix/>
          </a:blip>
          <a:srcRect t="22560" b="24190"/>
          <a:stretch/>
        </p:blipFill>
        <p:spPr>
          <a:xfrm>
            <a:off x="5082425" y="5447925"/>
            <a:ext cx="2027152" cy="107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e3425bed72_0_1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01322" y="921675"/>
            <a:ext cx="4627600" cy="20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2B0FA3B2-DB79-A900-A956-37BFB5ABB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583" y="6557962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 rot="1080000">
            <a:off x="-1656080" y="4632960"/>
            <a:ext cx="13773785" cy="484505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2" descr="Interface gráfica do usuário, Aplicativ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790" y="0"/>
            <a:ext cx="9583420" cy="72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/>
          <p:nvPr/>
        </p:nvSpPr>
        <p:spPr>
          <a:xfrm>
            <a:off x="1652905" y="377825"/>
            <a:ext cx="8886190" cy="54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de-DE" sz="30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"TRANSPORTANDO SEU</a:t>
            </a:r>
            <a:r>
              <a:rPr lang="de-DE" sz="30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DESTINO"</a:t>
            </a:r>
            <a:endParaRPr sz="18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e3425bed72_0_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20</a:t>
            </a:fld>
            <a:endParaRPr/>
          </a:p>
        </p:txBody>
      </p:sp>
      <p:sp>
        <p:nvSpPr>
          <p:cNvPr id="293" name="Google Shape;293;g2e3425bed72_0_190"/>
          <p:cNvSpPr/>
          <p:nvPr/>
        </p:nvSpPr>
        <p:spPr>
          <a:xfrm>
            <a:off x="-50" y="0"/>
            <a:ext cx="12192000" cy="68775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2e3425bed72_0_190"/>
          <p:cNvSpPr txBox="1"/>
          <p:nvPr/>
        </p:nvSpPr>
        <p:spPr>
          <a:xfrm>
            <a:off x="989075" y="583175"/>
            <a:ext cx="10052100" cy="19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Terceira forma de GANHO</a:t>
            </a:r>
            <a:endParaRPr sz="2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Ganhos de 1 a 10% sobre a pontuação da sua rede.</a:t>
            </a: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95" name="Google Shape;295;g2e3425bed72_0_190"/>
          <p:cNvSpPr txBox="1"/>
          <p:nvPr/>
        </p:nvSpPr>
        <p:spPr>
          <a:xfrm>
            <a:off x="451025" y="1873200"/>
            <a:ext cx="9104700" cy="50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De: 1  a 999 = 1%</a:t>
            </a:r>
            <a:endParaRPr sz="2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De: 1000  a 1.999 = 2%</a:t>
            </a:r>
            <a:endParaRPr sz="2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De: 2000  a 2.999 = 3%</a:t>
            </a:r>
            <a:endParaRPr sz="2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De: 3000  a 9.999 = 5%</a:t>
            </a:r>
            <a:endParaRPr sz="2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De: 10.000  a 49.999 = 6%</a:t>
            </a:r>
            <a:endParaRPr sz="2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De: 50.000 a 199.999 = 7%</a:t>
            </a:r>
            <a:endParaRPr sz="2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De: 200.000 a 499.99 = 8%</a:t>
            </a:r>
            <a:endParaRPr sz="2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De: 500.000 a 999.999 = 9%</a:t>
            </a:r>
            <a:endParaRPr sz="2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À partir de 1.000.000 de pontos = 10%</a:t>
            </a:r>
            <a:endParaRPr sz="29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7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96" name="Google Shape;296;g2e3425bed72_0_190"/>
          <p:cNvSpPr txBox="1"/>
          <p:nvPr/>
        </p:nvSpPr>
        <p:spPr>
          <a:xfrm>
            <a:off x="7668850" y="2141850"/>
            <a:ext cx="1367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João</a:t>
            </a:r>
            <a:endParaRPr sz="2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10%</a:t>
            </a:r>
            <a:endParaRPr sz="2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g2e3425bed72_0_190"/>
          <p:cNvSpPr txBox="1"/>
          <p:nvPr/>
        </p:nvSpPr>
        <p:spPr>
          <a:xfrm>
            <a:off x="8893163" y="2141850"/>
            <a:ext cx="1367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Julia</a:t>
            </a:r>
            <a:endParaRPr sz="2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2%</a:t>
            </a:r>
            <a:endParaRPr sz="2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g2e3425bed72_0_190"/>
          <p:cNvSpPr txBox="1"/>
          <p:nvPr/>
        </p:nvSpPr>
        <p:spPr>
          <a:xfrm>
            <a:off x="9986088" y="2141850"/>
            <a:ext cx="1367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Natalia</a:t>
            </a:r>
            <a:endParaRPr sz="2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5%</a:t>
            </a:r>
            <a:endParaRPr sz="2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9" name="Google Shape;299;g2e3425bed72_0_1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4375" y="2910163"/>
            <a:ext cx="4105275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1540E1E1-C538-E375-99C6-A61856CEB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27" y="6577462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e3425bed72_0_2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21</a:t>
            </a:fld>
            <a:endParaRPr/>
          </a:p>
        </p:txBody>
      </p:sp>
      <p:sp>
        <p:nvSpPr>
          <p:cNvPr id="305" name="Google Shape;305;g2e3425bed72_0_206"/>
          <p:cNvSpPr/>
          <p:nvPr/>
        </p:nvSpPr>
        <p:spPr>
          <a:xfrm rot="1095035">
            <a:off x="8304943" y="-565603"/>
            <a:ext cx="5719831" cy="9315456"/>
          </a:xfrm>
          <a:prstGeom prst="rect">
            <a:avLst/>
          </a:prstGeom>
          <a:solidFill>
            <a:srgbClr val="DA291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g2e3425bed72_0_2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0522" y="-488472"/>
            <a:ext cx="8035200" cy="80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2e3425bed72_0_206"/>
          <p:cNvSpPr txBox="1"/>
          <p:nvPr/>
        </p:nvSpPr>
        <p:spPr>
          <a:xfrm>
            <a:off x="341950" y="595950"/>
            <a:ext cx="7082700" cy="56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rgbClr val="CC424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Quarta forma de GANHO</a:t>
            </a:r>
            <a:endParaRPr sz="2800" b="0" i="0" u="none" strike="noStrike" cap="none">
              <a:solidFill>
                <a:srgbClr val="CC424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Divisão de </a:t>
            </a:r>
            <a:r>
              <a:rPr lang="de-DE" sz="2800" b="0" i="0" u="none" strike="noStrike" cap="none">
                <a:solidFill>
                  <a:srgbClr val="DA291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1%</a:t>
            </a:r>
            <a:r>
              <a:rPr lang="de-DE"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do Faturamento Global</a:t>
            </a:r>
            <a:endParaRPr sz="2800" b="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Ganhos de </a:t>
            </a:r>
            <a:r>
              <a:rPr lang="de-DE" sz="2300" b="0" i="0" u="none" strike="noStrike" cap="none">
                <a:solidFill>
                  <a:srgbClr val="DA29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1%</a:t>
            </a:r>
            <a:r>
              <a:rPr lang="de-DE" sz="2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sobre o faturamento global da empresa para serem divididos entre os franqueados que já atingiram</a:t>
            </a:r>
            <a:r>
              <a:rPr lang="de-DE" sz="2300" b="0" i="0" u="none" strike="noStrike" cap="none">
                <a:solidFill>
                  <a:srgbClr val="DA29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1.000.000</a:t>
            </a:r>
            <a:r>
              <a:rPr lang="de-DE" sz="2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pontos e que já tenham um indicado direto, que também tenha atingido </a:t>
            </a:r>
            <a:r>
              <a:rPr lang="de-DE" sz="2300" b="0" i="0" u="none" strike="noStrike" cap="none">
                <a:solidFill>
                  <a:srgbClr val="DA29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1.000.000</a:t>
            </a:r>
            <a:r>
              <a:rPr lang="de-DE" sz="2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pontos.</a:t>
            </a:r>
            <a:endParaRPr sz="23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8" name="Google Shape;308;g2e3425bed72_0_206"/>
          <p:cNvSpPr txBox="1"/>
          <p:nvPr/>
        </p:nvSpPr>
        <p:spPr>
          <a:xfrm>
            <a:off x="4200775" y="3077300"/>
            <a:ext cx="803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34ED22DB-0763-99CE-886B-E244EE582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2" y="6538900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2e3425bed72_0_217"/>
          <p:cNvPicPr preferRelativeResize="0"/>
          <p:nvPr/>
        </p:nvPicPr>
        <p:blipFill rotWithShape="1">
          <a:blip r:embed="rId5">
            <a:alphaModFix/>
          </a:blip>
          <a:srcRect b="8542"/>
          <a:stretch/>
        </p:blipFill>
        <p:spPr>
          <a:xfrm>
            <a:off x="0" y="-25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2e3425bed72_0_2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22</a:t>
            </a:fld>
            <a:endParaRPr/>
          </a:p>
        </p:txBody>
      </p:sp>
      <p:sp>
        <p:nvSpPr>
          <p:cNvPr id="315" name="Google Shape;315;g2e3425bed72_0_217"/>
          <p:cNvSpPr txBox="1"/>
          <p:nvPr/>
        </p:nvSpPr>
        <p:spPr>
          <a:xfrm>
            <a:off x="857250" y="999000"/>
            <a:ext cx="10477500" cy="48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Quinta forma de GANHO</a:t>
            </a:r>
            <a:endParaRPr sz="3700" b="0" i="0" u="none" strike="noStrike" cap="none">
              <a:solidFill>
                <a:srgbClr val="DA291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Esta forma de ganho não é pré-estabelecida.</a:t>
            </a:r>
            <a:endParaRPr sz="29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cada mês, a empresa disponibilizará em seu escritório virtual o funcionamento do sistema de premiação para o mês seguinte.</a:t>
            </a:r>
            <a:endParaRPr sz="46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3F071C03-D59F-2F24-A9C3-9604B6383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538900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e3425bed72_0_234"/>
          <p:cNvSpPr txBox="1"/>
          <p:nvPr/>
        </p:nvSpPr>
        <p:spPr>
          <a:xfrm>
            <a:off x="857250" y="635000"/>
            <a:ext cx="10477500" cy="52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3700" b="1" i="0" u="none" strike="noStrike" cap="none">
                <a:solidFill>
                  <a:srgbClr val="E13435"/>
                </a:solidFill>
                <a:latin typeface="Montserrat"/>
                <a:ea typeface="Montserrat"/>
                <a:cs typeface="Montserrat"/>
                <a:sym typeface="Montserrat"/>
              </a:rPr>
              <a:t>Exemplos de ganhos com indicações</a:t>
            </a:r>
            <a:endParaRPr sz="3700" b="1" i="0" u="none" strike="noStrike" cap="none">
              <a:solidFill>
                <a:srgbClr val="E1343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rgbClr val="DA291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35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Plano de Trabalho Mensal</a:t>
            </a:r>
            <a:endParaRPr sz="35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de-DE" sz="3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Indicação Mensal </a:t>
            </a:r>
            <a:endParaRPr sz="3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3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 1 &gt; 20 &gt; 200 Motoristas</a:t>
            </a:r>
            <a:endParaRPr sz="3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3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Projeção de 1 a 5 anos</a:t>
            </a:r>
            <a:endParaRPr sz="3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1" name="Google Shape;321;g2e3425bed72_0_234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5308675" y="58363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E1E572E1-EFDD-46D4-510D-36AD6A177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440822"/>
            <a:ext cx="417178" cy="417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e3425bed72_0_289"/>
          <p:cNvSpPr txBox="1"/>
          <p:nvPr/>
        </p:nvSpPr>
        <p:spPr>
          <a:xfrm>
            <a:off x="4005375" y="537300"/>
            <a:ext cx="44940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EXEMPLO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1º ano - 1º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7" name="Google Shape;327;g2e3425bed72_0_289"/>
          <p:cNvSpPr txBox="1"/>
          <p:nvPr/>
        </p:nvSpPr>
        <p:spPr>
          <a:xfrm>
            <a:off x="357200" y="2295800"/>
            <a:ext cx="5846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-DE" sz="32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 Motorista = </a:t>
            </a:r>
            <a:r>
              <a:rPr lang="de-DE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1.200 pontos</a:t>
            </a:r>
            <a:endParaRPr sz="3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-DE" sz="32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1.200 x 1% = </a:t>
            </a:r>
            <a:r>
              <a:rPr lang="de-DE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R$ 12,00</a:t>
            </a:r>
            <a:endParaRPr sz="49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g2e3425bed72_0_289"/>
          <p:cNvSpPr txBox="1"/>
          <p:nvPr/>
        </p:nvSpPr>
        <p:spPr>
          <a:xfrm>
            <a:off x="357200" y="4103325"/>
            <a:ext cx="5846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-DE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1.200 x 2% = R$ 24,00</a:t>
            </a:r>
            <a:endParaRPr sz="3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9" name="Google Shape;329;g2e3425bed72_0_289"/>
          <p:cNvSpPr txBox="1"/>
          <p:nvPr/>
        </p:nvSpPr>
        <p:spPr>
          <a:xfrm>
            <a:off x="6560625" y="2295800"/>
            <a:ext cx="50799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1.200 pontos</a:t>
            </a:r>
            <a:endParaRPr sz="43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0" name="Google Shape;330;g2e3425bed72_0_289"/>
          <p:cNvSpPr txBox="1"/>
          <p:nvPr/>
        </p:nvSpPr>
        <p:spPr>
          <a:xfrm>
            <a:off x="6560625" y="3517100"/>
            <a:ext cx="5079900" cy="2832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PASSAGEIRO:</a:t>
            </a:r>
            <a:endParaRPr sz="29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Cinema c/ Acompanhante + pipoca e refrigerante</a:t>
            </a:r>
            <a:endParaRPr sz="29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MOTORISTA:</a:t>
            </a:r>
            <a:endParaRPr sz="29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Vale combustivel de 50 reais</a:t>
            </a:r>
            <a:endParaRPr sz="29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31" name="Google Shape;331;g2e3425bed72_0_289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2278325" y="59108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8852B9DD-4E70-F9AC-C163-6D71D8130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181" y="6515322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e3425bed72_0_273"/>
          <p:cNvSpPr txBox="1"/>
          <p:nvPr/>
        </p:nvSpPr>
        <p:spPr>
          <a:xfrm>
            <a:off x="4005375" y="537300"/>
            <a:ext cx="44940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EXEMPLO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1º ano - 2º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7" name="Google Shape;337;g2e3425bed72_0_273"/>
          <p:cNvSpPr txBox="1"/>
          <p:nvPr/>
        </p:nvSpPr>
        <p:spPr>
          <a:xfrm>
            <a:off x="317500" y="2295800"/>
            <a:ext cx="58863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-DE" sz="32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 Motoristas = </a:t>
            </a:r>
            <a:r>
              <a:rPr lang="de-DE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2.400 pontos</a:t>
            </a:r>
            <a:endParaRPr sz="3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-DE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2.400 x 1% = R$ 24,00</a:t>
            </a:r>
            <a:endParaRPr sz="49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g2e3425bed72_0_273"/>
          <p:cNvSpPr txBox="1"/>
          <p:nvPr/>
        </p:nvSpPr>
        <p:spPr>
          <a:xfrm>
            <a:off x="317300" y="4103325"/>
            <a:ext cx="58863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-DE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2.400 x 3% = R$ 72,00</a:t>
            </a:r>
            <a:endParaRPr sz="3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9" name="Google Shape;339;g2e3425bed72_0_273"/>
          <p:cNvSpPr txBox="1"/>
          <p:nvPr/>
        </p:nvSpPr>
        <p:spPr>
          <a:xfrm>
            <a:off x="6560625" y="2295800"/>
            <a:ext cx="5079900" cy="3028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de-DE" sz="3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de-DE" sz="3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3.600 pontos</a:t>
            </a:r>
            <a:endParaRPr sz="3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de-DE" sz="3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acumulados</a:t>
            </a:r>
            <a:endParaRPr sz="3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40" name="Google Shape;340;g2e3425bed72_0_273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5308675" y="58363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6CAE371A-A526-EC37-F527-087C52144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281" y="6440822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e3425bed72_0_375"/>
          <p:cNvSpPr txBox="1"/>
          <p:nvPr/>
        </p:nvSpPr>
        <p:spPr>
          <a:xfrm>
            <a:off x="4005375" y="537300"/>
            <a:ext cx="44940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EXEMPLO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1º ano - 12º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46" name="Google Shape;346;g2e3425bed72_0_375"/>
          <p:cNvSpPr txBox="1"/>
          <p:nvPr/>
        </p:nvSpPr>
        <p:spPr>
          <a:xfrm>
            <a:off x="317500" y="2295800"/>
            <a:ext cx="60048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de-DE" sz="31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12 Motoristas = </a:t>
            </a:r>
            <a:r>
              <a:rPr lang="de-DE" sz="3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14.400 pontos </a:t>
            </a:r>
            <a:r>
              <a:rPr lang="de-DE" sz="31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14.400 x 1% = </a:t>
            </a:r>
            <a:r>
              <a:rPr lang="de-DE" sz="3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R$ 144,00</a:t>
            </a:r>
            <a:endParaRPr sz="49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g2e3425bed72_0_375"/>
          <p:cNvSpPr txBox="1"/>
          <p:nvPr/>
        </p:nvSpPr>
        <p:spPr>
          <a:xfrm>
            <a:off x="317300" y="4103325"/>
            <a:ext cx="60048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-DE"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14.400 x 6% = R$ 864,00</a:t>
            </a:r>
            <a:endParaRPr sz="3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48" name="Google Shape;348;g2e3425bed72_0_375"/>
          <p:cNvSpPr txBox="1"/>
          <p:nvPr/>
        </p:nvSpPr>
        <p:spPr>
          <a:xfrm>
            <a:off x="6560625" y="2295800"/>
            <a:ext cx="5079900" cy="3028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de-DE" sz="3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de-DE" sz="3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93.600 pontos</a:t>
            </a:r>
            <a:endParaRPr sz="3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de-DE" sz="3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acumulados</a:t>
            </a:r>
            <a:endParaRPr sz="3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49" name="Google Shape;349;g2e3425bed72_0_375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5308675" y="58363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037E617D-2F99-BF12-5ACF-530EBDE9E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281" y="6440822"/>
            <a:ext cx="300037" cy="300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e3425bed72_0_382"/>
          <p:cNvSpPr txBox="1"/>
          <p:nvPr/>
        </p:nvSpPr>
        <p:spPr>
          <a:xfrm>
            <a:off x="4005375" y="537300"/>
            <a:ext cx="44940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RESUMO - 1º ANO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355" name="Google Shape;355;g2e3425bed72_0_382"/>
          <p:cNvGrpSpPr/>
          <p:nvPr/>
        </p:nvGrpSpPr>
        <p:grpSpPr>
          <a:xfrm>
            <a:off x="434488" y="1381400"/>
            <a:ext cx="11323025" cy="4158100"/>
            <a:chOff x="317500" y="2295800"/>
            <a:chExt cx="11323025" cy="4158100"/>
          </a:xfrm>
        </p:grpSpPr>
        <p:sp>
          <p:nvSpPr>
            <p:cNvPr id="356" name="Google Shape;356;g2e3425bed72_0_382"/>
            <p:cNvSpPr txBox="1"/>
            <p:nvPr/>
          </p:nvSpPr>
          <p:spPr>
            <a:xfrm>
              <a:off x="317500" y="22958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Total de 12 Motoristas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57" name="Google Shape;357;g2e3425bed72_0_382"/>
            <p:cNvSpPr txBox="1"/>
            <p:nvPr/>
          </p:nvSpPr>
          <p:spPr>
            <a:xfrm>
              <a:off x="6560625" y="2295800"/>
              <a:ext cx="5079900" cy="41580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PREMIAÇÕES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Passageiro:</a:t>
              </a: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Cinema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Sítio 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Celular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Motorista: 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Vale Combustível 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Troca de Óleo 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Troca de Pneus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358" name="Google Shape;358;g2e3425bed72_0_382"/>
            <p:cNvSpPr txBox="1"/>
            <p:nvPr/>
          </p:nvSpPr>
          <p:spPr>
            <a:xfrm>
              <a:off x="317500" y="29309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Cashback: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R$ 936,00</a:t>
              </a:r>
              <a:endPara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59" name="Google Shape;359;g2e3425bed72_0_382"/>
            <p:cNvSpPr txBox="1"/>
            <p:nvPr/>
          </p:nvSpPr>
          <p:spPr>
            <a:xfrm>
              <a:off x="317500" y="35660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Franqueado: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R$ 5.100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0" name="Google Shape;360;g2e3425bed72_0_382"/>
            <p:cNvSpPr txBox="1"/>
            <p:nvPr/>
          </p:nvSpPr>
          <p:spPr>
            <a:xfrm>
              <a:off x="317500" y="45486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TOTAL FRANQUEADO BUMING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361" name="Google Shape;361;g2e3425bed72_0_382"/>
            <p:cNvSpPr txBox="1"/>
            <p:nvPr/>
          </p:nvSpPr>
          <p:spPr>
            <a:xfrm>
              <a:off x="317500" y="51837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r>
                <a:rPr lang="de-DE" sz="31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R$ 5.100,00 + R$ 936,00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2" name="Google Shape;362;g2e3425bed72_0_382"/>
            <p:cNvSpPr txBox="1"/>
            <p:nvPr/>
          </p:nvSpPr>
          <p:spPr>
            <a:xfrm>
              <a:off x="317500" y="58188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R$ 6.036,00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63" name="Google Shape;363;g2e3425bed72_0_382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5308675" y="58363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58A6AD42-1B69-7DEC-A4D0-2A75F04D6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450" y="6457762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3425bed72_0_457"/>
          <p:cNvSpPr txBox="1"/>
          <p:nvPr/>
        </p:nvSpPr>
        <p:spPr>
          <a:xfrm>
            <a:off x="3980950" y="512875"/>
            <a:ext cx="50067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RESUMO - 5º ANO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369" name="Google Shape;369;g2e3425bed72_0_457"/>
          <p:cNvGrpSpPr/>
          <p:nvPr/>
        </p:nvGrpSpPr>
        <p:grpSpPr>
          <a:xfrm>
            <a:off x="434488" y="1381400"/>
            <a:ext cx="11323025" cy="4158100"/>
            <a:chOff x="317500" y="2295800"/>
            <a:chExt cx="11323025" cy="4158100"/>
          </a:xfrm>
        </p:grpSpPr>
        <p:sp>
          <p:nvSpPr>
            <p:cNvPr id="370" name="Google Shape;370;g2e3425bed72_0_457"/>
            <p:cNvSpPr txBox="1"/>
            <p:nvPr/>
          </p:nvSpPr>
          <p:spPr>
            <a:xfrm>
              <a:off x="317500" y="22958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Total de 60 Motoristas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71" name="Google Shape;371;g2e3425bed72_0_457"/>
            <p:cNvSpPr txBox="1"/>
            <p:nvPr/>
          </p:nvSpPr>
          <p:spPr>
            <a:xfrm>
              <a:off x="6560625" y="2295800"/>
              <a:ext cx="5079900" cy="41580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de-DE" sz="35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PREMIAÇÕES</a:t>
              </a:r>
              <a:endParaRPr sz="3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de-DE" sz="35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2.172.000</a:t>
              </a:r>
              <a:endParaRPr sz="3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de-DE" sz="35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pontos acumulados</a:t>
              </a:r>
              <a:endParaRPr sz="3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372" name="Google Shape;372;g2e3425bed72_0_457"/>
            <p:cNvSpPr txBox="1"/>
            <p:nvPr/>
          </p:nvSpPr>
          <p:spPr>
            <a:xfrm>
              <a:off x="317500" y="29309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Cashback: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R$ 7.848,00</a:t>
              </a:r>
              <a:endPara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73" name="Google Shape;373;g2e3425bed72_0_457"/>
            <p:cNvSpPr txBox="1"/>
            <p:nvPr/>
          </p:nvSpPr>
          <p:spPr>
            <a:xfrm>
              <a:off x="317500" y="35660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Franqueado: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R$ 54.936,00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74" name="Google Shape;374;g2e3425bed72_0_457"/>
            <p:cNvSpPr txBox="1"/>
            <p:nvPr/>
          </p:nvSpPr>
          <p:spPr>
            <a:xfrm>
              <a:off x="317500" y="45486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TOTAL FRANQUEADO BUMING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375" name="Google Shape;375;g2e3425bed72_0_457"/>
            <p:cNvSpPr txBox="1"/>
            <p:nvPr/>
          </p:nvSpPr>
          <p:spPr>
            <a:xfrm>
              <a:off x="317500" y="51837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R$ 54.936,00 + R$ 7.848,00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76" name="Google Shape;376;g2e3425bed72_0_457"/>
            <p:cNvSpPr txBox="1"/>
            <p:nvPr/>
          </p:nvSpPr>
          <p:spPr>
            <a:xfrm>
              <a:off x="317500" y="58188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R$ 62.784,00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77" name="Google Shape;377;g2e3425bed72_0_457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5308675" y="58363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36197A3F-E77D-E9CB-504E-5398B2523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450" y="6443013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e3425bed72_0_241"/>
          <p:cNvSpPr txBox="1"/>
          <p:nvPr/>
        </p:nvSpPr>
        <p:spPr>
          <a:xfrm>
            <a:off x="1443600" y="573025"/>
            <a:ext cx="93048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1º ano - 1º mês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Exemplo: 20 motoristas por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3" name="Google Shape;383;g2e3425bed72_0_241"/>
          <p:cNvSpPr txBox="1"/>
          <p:nvPr/>
        </p:nvSpPr>
        <p:spPr>
          <a:xfrm>
            <a:off x="375050" y="2295800"/>
            <a:ext cx="58287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7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 Motoristas = </a:t>
            </a:r>
            <a:r>
              <a:rPr lang="de-DE"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24.000 pontos</a:t>
            </a:r>
            <a:endParaRPr sz="2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24.000 x 1% = </a:t>
            </a: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R$ 240,00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4" name="Google Shape;384;g2e3425bed72_0_241"/>
          <p:cNvSpPr txBox="1"/>
          <p:nvPr/>
        </p:nvSpPr>
        <p:spPr>
          <a:xfrm>
            <a:off x="374900" y="4103325"/>
            <a:ext cx="58287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24.000 x 6% = R$ 1.440,00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5" name="Google Shape;385;g2e3425bed72_0_241"/>
          <p:cNvSpPr txBox="1"/>
          <p:nvPr/>
        </p:nvSpPr>
        <p:spPr>
          <a:xfrm>
            <a:off x="6560625" y="2295800"/>
            <a:ext cx="50799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24.000  pontos</a:t>
            </a:r>
            <a:endParaRPr sz="43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86" name="Google Shape;386;g2e3425bed72_0_241"/>
          <p:cNvSpPr txBox="1"/>
          <p:nvPr/>
        </p:nvSpPr>
        <p:spPr>
          <a:xfrm>
            <a:off x="6560625" y="3517100"/>
            <a:ext cx="5079900" cy="2832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PASSAGEIRO: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Cinema</a:t>
            </a: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Sítio</a:t>
            </a: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MOTORISTA: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Vale combustivel</a:t>
            </a: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Troca de óleo</a:t>
            </a: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87" name="Google Shape;387;g2e3425bed72_0_241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2278325" y="59108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4C427C39-7DB0-C0CB-19E6-CB250A047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081" y="6350000"/>
            <a:ext cx="407637" cy="40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 rot="320">
            <a:off x="635" y="6222365"/>
            <a:ext cx="12191365" cy="635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5">
            <a:alphaModFix/>
          </a:blip>
          <a:srcRect l="13637" r="13630"/>
          <a:stretch/>
        </p:blipFill>
        <p:spPr>
          <a:xfrm>
            <a:off x="6574801" y="484976"/>
            <a:ext cx="4783677" cy="541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/>
          <p:nvPr/>
        </p:nvSpPr>
        <p:spPr>
          <a:xfrm>
            <a:off x="1652905" y="377825"/>
            <a:ext cx="8886190" cy="54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QUEM </a:t>
            </a:r>
            <a:r>
              <a:rPr lang="de-DE" sz="2400" b="0" i="0" u="none" strike="noStrike" cap="none">
                <a:solidFill>
                  <a:srgbClr val="DA291C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SOMOS?</a:t>
            </a:r>
            <a:endParaRPr sz="1400" b="0" i="0" u="none" strike="noStrike" cap="none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812165" y="2219325"/>
            <a:ext cx="5618480" cy="241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Nós somos a </a:t>
            </a:r>
            <a:r>
              <a:rPr lang="de-DE" sz="2800" b="0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buming</a:t>
            </a:r>
            <a:r>
              <a:rPr lang="de-DE"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uma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empresa de </a:t>
            </a:r>
            <a:r>
              <a:rPr lang="de-DE"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Tecnologia e Mobilidade Urbana</a:t>
            </a:r>
            <a:r>
              <a:rPr lang="de-DE"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que bonifica seus usuários com prêmios e renda residual.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CF67E158-8FF4-7E55-3D87-9C7FC0064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583" y="6389846"/>
            <a:ext cx="300037" cy="300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e38bdc161a_0_22"/>
          <p:cNvSpPr txBox="1"/>
          <p:nvPr/>
        </p:nvSpPr>
        <p:spPr>
          <a:xfrm>
            <a:off x="1443600" y="573025"/>
            <a:ext cx="93048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1º ano - 2º mês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Exemplo: 20 motoristas por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93" name="Google Shape;393;g2e38bdc161a_0_22"/>
          <p:cNvSpPr txBox="1"/>
          <p:nvPr/>
        </p:nvSpPr>
        <p:spPr>
          <a:xfrm>
            <a:off x="357200" y="2295800"/>
            <a:ext cx="5846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de-DE" sz="27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40 Motoristas = </a:t>
            </a:r>
            <a:r>
              <a:rPr lang="de-DE"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48.000 pontos</a:t>
            </a:r>
            <a:r>
              <a:rPr lang="de-DE" sz="27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48.000 x 1% = </a:t>
            </a:r>
            <a:r>
              <a:rPr lang="de-DE"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R$ 480,00</a:t>
            </a:r>
            <a:endParaRPr sz="3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4" name="Google Shape;394;g2e38bdc161a_0_22"/>
          <p:cNvSpPr txBox="1"/>
          <p:nvPr/>
        </p:nvSpPr>
        <p:spPr>
          <a:xfrm>
            <a:off x="357200" y="4103325"/>
            <a:ext cx="5846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48.000 x 6% = R$ 2.880.00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95" name="Google Shape;395;g2e38bdc161a_0_22"/>
          <p:cNvSpPr txBox="1"/>
          <p:nvPr/>
        </p:nvSpPr>
        <p:spPr>
          <a:xfrm>
            <a:off x="6560625" y="2295800"/>
            <a:ext cx="50799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72.000  pontos</a:t>
            </a:r>
            <a:endParaRPr sz="43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96" name="Google Shape;396;g2e38bdc161a_0_22"/>
          <p:cNvSpPr txBox="1"/>
          <p:nvPr/>
        </p:nvSpPr>
        <p:spPr>
          <a:xfrm>
            <a:off x="6560625" y="3517100"/>
            <a:ext cx="5079900" cy="2832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PASSAGEIRO: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Celular</a:t>
            </a: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MOTORISTA: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Troca de Pneu</a:t>
            </a: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97" name="Google Shape;397;g2e38bdc161a_0_22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2278325" y="59108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7C631DB6-77A0-D2C5-251E-A0E3ABDCF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181" y="6365303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e38bdc161a_0_42"/>
          <p:cNvSpPr txBox="1"/>
          <p:nvPr/>
        </p:nvSpPr>
        <p:spPr>
          <a:xfrm>
            <a:off x="1443600" y="573025"/>
            <a:ext cx="93048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1º ano - 3º mês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Exemplo: 20 motoristas por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03" name="Google Shape;403;g2e38bdc161a_0_42"/>
          <p:cNvSpPr txBox="1"/>
          <p:nvPr/>
        </p:nvSpPr>
        <p:spPr>
          <a:xfrm>
            <a:off x="357200" y="2295800"/>
            <a:ext cx="5846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7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60 Motoristas = </a:t>
            </a:r>
            <a:r>
              <a:rPr lang="de-DE"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72.000 pontos</a:t>
            </a:r>
            <a:endParaRPr sz="2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7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72.000 x 1% = </a:t>
            </a:r>
            <a:r>
              <a:rPr lang="de-DE"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R$ 720.00</a:t>
            </a:r>
            <a:endParaRPr sz="2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04" name="Google Shape;404;g2e38bdc161a_0_42"/>
          <p:cNvSpPr txBox="1"/>
          <p:nvPr/>
        </p:nvSpPr>
        <p:spPr>
          <a:xfrm>
            <a:off x="357200" y="4103325"/>
            <a:ext cx="5846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72.000 x 7% = R$ 5</a:t>
            </a:r>
            <a:r>
              <a:rPr lang="de-DE" sz="3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040,00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05" name="Google Shape;405;g2e38bdc161a_0_42"/>
          <p:cNvSpPr txBox="1"/>
          <p:nvPr/>
        </p:nvSpPr>
        <p:spPr>
          <a:xfrm>
            <a:off x="6560625" y="2295800"/>
            <a:ext cx="50799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144.000 pontos</a:t>
            </a:r>
            <a:endParaRPr sz="43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06" name="Google Shape;406;g2e38bdc161a_0_42"/>
          <p:cNvSpPr txBox="1"/>
          <p:nvPr/>
        </p:nvSpPr>
        <p:spPr>
          <a:xfrm>
            <a:off x="6560625" y="3517100"/>
            <a:ext cx="5079900" cy="2832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PASSAGEIRO: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Cruzeiro</a:t>
            </a: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MOTORISTA: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Seguro do Veículo</a:t>
            </a: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07" name="Google Shape;407;g2e38bdc161a_0_42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2278325" y="59108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0B5B5A6E-3D5A-5FBB-CBE8-75600EE8E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181" y="6478061"/>
            <a:ext cx="300037" cy="300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e38bdc161a_0_145"/>
          <p:cNvSpPr txBox="1"/>
          <p:nvPr/>
        </p:nvSpPr>
        <p:spPr>
          <a:xfrm>
            <a:off x="1443600" y="573025"/>
            <a:ext cx="93048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1º ano - 12º mês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Exemplo: 20 motoristas por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3" name="Google Shape;413;g2e38bdc161a_0_145"/>
          <p:cNvSpPr txBox="1"/>
          <p:nvPr/>
        </p:nvSpPr>
        <p:spPr>
          <a:xfrm>
            <a:off x="357200" y="2295800"/>
            <a:ext cx="5846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240 Motoristas = </a:t>
            </a: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288.000 pontos</a:t>
            </a:r>
            <a:endParaRPr sz="2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288.000 x 1% = </a:t>
            </a: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R$ 2.880,00</a:t>
            </a:r>
            <a:endParaRPr sz="2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4" name="Google Shape;414;g2e38bdc161a_0_145"/>
          <p:cNvSpPr txBox="1"/>
          <p:nvPr/>
        </p:nvSpPr>
        <p:spPr>
          <a:xfrm>
            <a:off x="357200" y="4103325"/>
            <a:ext cx="5846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DE" sz="2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288.000 x 8% = R$ 23.040,00</a:t>
            </a:r>
            <a:endParaRPr sz="29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5" name="Google Shape;415;g2e38bdc161a_0_145"/>
          <p:cNvSpPr txBox="1"/>
          <p:nvPr/>
        </p:nvSpPr>
        <p:spPr>
          <a:xfrm>
            <a:off x="6560625" y="2295800"/>
            <a:ext cx="5079900" cy="3028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DE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DE" sz="3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1.872.000 pontos acumulados</a:t>
            </a:r>
            <a:endParaRPr sz="36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16" name="Google Shape;416;g2e38bdc161a_0_145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5308675" y="58363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31D7AB00-0E30-1482-70F1-C73BC28E0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181" y="6440822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g2e38bdc161a_0_155"/>
          <p:cNvGrpSpPr/>
          <p:nvPr/>
        </p:nvGrpSpPr>
        <p:grpSpPr>
          <a:xfrm>
            <a:off x="434488" y="1381400"/>
            <a:ext cx="11323025" cy="4158100"/>
            <a:chOff x="317500" y="2295800"/>
            <a:chExt cx="11323025" cy="4158100"/>
          </a:xfrm>
        </p:grpSpPr>
        <p:sp>
          <p:nvSpPr>
            <p:cNvPr id="422" name="Google Shape;422;g2e38bdc161a_0_155"/>
            <p:cNvSpPr txBox="1"/>
            <p:nvPr/>
          </p:nvSpPr>
          <p:spPr>
            <a:xfrm>
              <a:off x="317500" y="22958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Total de 240 Motoristas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3" name="Google Shape;423;g2e38bdc161a_0_155"/>
            <p:cNvSpPr txBox="1"/>
            <p:nvPr/>
          </p:nvSpPr>
          <p:spPr>
            <a:xfrm>
              <a:off x="6560625" y="2295800"/>
              <a:ext cx="5079900" cy="41580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PREMIAÇÕES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Passageiro: 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Cinema, Sítio, Celular, Cruzeiro e Cancun 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Motorista: 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Vale Combustível, Troca de Óleo, Troca de Pneus, Seguro do Veículo e Cruzeiro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424" name="Google Shape;424;g2e38bdc161a_0_155"/>
            <p:cNvSpPr txBox="1"/>
            <p:nvPr/>
          </p:nvSpPr>
          <p:spPr>
            <a:xfrm>
              <a:off x="317500" y="29309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Cashback: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R$ 18.720,00</a:t>
              </a:r>
              <a:endPara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5" name="Google Shape;425;g2e38bdc161a_0_155"/>
            <p:cNvSpPr txBox="1"/>
            <p:nvPr/>
          </p:nvSpPr>
          <p:spPr>
            <a:xfrm>
              <a:off x="317500" y="35660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Franqueado: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R$ 140.400,00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6" name="Google Shape;426;g2e38bdc161a_0_155"/>
            <p:cNvSpPr txBox="1"/>
            <p:nvPr/>
          </p:nvSpPr>
          <p:spPr>
            <a:xfrm>
              <a:off x="317500" y="45486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TOTAL FRANQUEADO BUMING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427" name="Google Shape;427;g2e38bdc161a_0_155"/>
            <p:cNvSpPr txBox="1"/>
            <p:nvPr/>
          </p:nvSpPr>
          <p:spPr>
            <a:xfrm>
              <a:off x="317500" y="51837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R$ 140.400,00 + R$ 18.720,00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28" name="Google Shape;428;g2e38bdc161a_0_155"/>
            <p:cNvSpPr txBox="1"/>
            <p:nvPr/>
          </p:nvSpPr>
          <p:spPr>
            <a:xfrm>
              <a:off x="317500" y="58188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R$ 159.120,00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29" name="Google Shape;429;g2e38bdc161a_0_155"/>
          <p:cNvSpPr txBox="1"/>
          <p:nvPr/>
        </p:nvSpPr>
        <p:spPr>
          <a:xfrm>
            <a:off x="3696900" y="573000"/>
            <a:ext cx="51417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RESUMO - 1º ANO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30" name="Google Shape;430;g2e38bdc161a_0_155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5308675" y="58363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0F93AD91-0F8C-66E9-9E84-314541025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450" y="6440511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e38bdc161a_0_178"/>
          <p:cNvSpPr txBox="1"/>
          <p:nvPr/>
        </p:nvSpPr>
        <p:spPr>
          <a:xfrm>
            <a:off x="3696900" y="573000"/>
            <a:ext cx="51417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RESUMO - 2º ANO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436" name="Google Shape;436;g2e38bdc161a_0_178"/>
          <p:cNvGrpSpPr/>
          <p:nvPr/>
        </p:nvGrpSpPr>
        <p:grpSpPr>
          <a:xfrm>
            <a:off x="434488" y="1381400"/>
            <a:ext cx="11323025" cy="4158100"/>
            <a:chOff x="317500" y="2295800"/>
            <a:chExt cx="11323025" cy="4158100"/>
          </a:xfrm>
        </p:grpSpPr>
        <p:sp>
          <p:nvSpPr>
            <p:cNvPr id="437" name="Google Shape;437;g2e38bdc161a_0_178"/>
            <p:cNvSpPr txBox="1"/>
            <p:nvPr/>
          </p:nvSpPr>
          <p:spPr>
            <a:xfrm>
              <a:off x="317500" y="22958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Total de 480 Motoristas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438" name="Google Shape;438;g2e38bdc161a_0_178"/>
            <p:cNvSpPr txBox="1"/>
            <p:nvPr/>
          </p:nvSpPr>
          <p:spPr>
            <a:xfrm>
              <a:off x="6560625" y="2295800"/>
              <a:ext cx="5079900" cy="41580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PREMIAÇÕES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Passageiro: 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Carro 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Motorista: 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Carro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439" name="Google Shape;439;g2e38bdc161a_0_178"/>
            <p:cNvSpPr txBox="1"/>
            <p:nvPr/>
          </p:nvSpPr>
          <p:spPr>
            <a:xfrm>
              <a:off x="317500" y="29309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Cashback: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R$ 53.280,00</a:t>
              </a:r>
              <a:endPara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0" name="Google Shape;440;g2e38bdc161a_0_178"/>
            <p:cNvSpPr txBox="1"/>
            <p:nvPr/>
          </p:nvSpPr>
          <p:spPr>
            <a:xfrm>
              <a:off x="317500" y="35660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Franqueado: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R$ 447.840,00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1" name="Google Shape;441;g2e38bdc161a_0_178"/>
            <p:cNvSpPr txBox="1"/>
            <p:nvPr/>
          </p:nvSpPr>
          <p:spPr>
            <a:xfrm>
              <a:off x="317500" y="45486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TOTAL FRANQUEADO BUMING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442" name="Google Shape;442;g2e38bdc161a_0_178"/>
            <p:cNvSpPr txBox="1"/>
            <p:nvPr/>
          </p:nvSpPr>
          <p:spPr>
            <a:xfrm>
              <a:off x="317500" y="51837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R$ 447.840,00 + R$ 53.280,00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3" name="Google Shape;443;g2e38bdc161a_0_178"/>
            <p:cNvSpPr txBox="1"/>
            <p:nvPr/>
          </p:nvSpPr>
          <p:spPr>
            <a:xfrm>
              <a:off x="317500" y="58188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R$ 501.120,00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44" name="Google Shape;444;g2e38bdc161a_0_178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5308675" y="58363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5814A11E-3AB5-7793-F36C-808BC1047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450" y="6440822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e38bdc161a_0_196"/>
          <p:cNvSpPr txBox="1"/>
          <p:nvPr/>
        </p:nvSpPr>
        <p:spPr>
          <a:xfrm>
            <a:off x="3696900" y="573000"/>
            <a:ext cx="51417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RESUMO - 3º ANO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450" name="Google Shape;450;g2e38bdc161a_0_196"/>
          <p:cNvGrpSpPr/>
          <p:nvPr/>
        </p:nvGrpSpPr>
        <p:grpSpPr>
          <a:xfrm>
            <a:off x="434488" y="1381400"/>
            <a:ext cx="11323025" cy="4158100"/>
            <a:chOff x="317500" y="2295800"/>
            <a:chExt cx="11323025" cy="4158100"/>
          </a:xfrm>
        </p:grpSpPr>
        <p:sp>
          <p:nvSpPr>
            <p:cNvPr id="451" name="Google Shape;451;g2e38bdc161a_0_196"/>
            <p:cNvSpPr txBox="1"/>
            <p:nvPr/>
          </p:nvSpPr>
          <p:spPr>
            <a:xfrm>
              <a:off x="317500" y="22958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Total de 720 Motoristas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2" name="Google Shape;452;g2e38bdc161a_0_196"/>
            <p:cNvSpPr txBox="1"/>
            <p:nvPr/>
          </p:nvSpPr>
          <p:spPr>
            <a:xfrm>
              <a:off x="6560625" y="2295800"/>
              <a:ext cx="5079900" cy="41580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PREMIAÇÕES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Passageiro: 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Casa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Motorista: 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Casa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453" name="Google Shape;453;g2e38bdc161a_0_196"/>
            <p:cNvSpPr txBox="1"/>
            <p:nvPr/>
          </p:nvSpPr>
          <p:spPr>
            <a:xfrm>
              <a:off x="317500" y="29309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Cashback: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R$ 87.840,00</a:t>
              </a:r>
              <a:endParaRPr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4" name="Google Shape;454;g2e38bdc161a_0_196"/>
            <p:cNvSpPr txBox="1"/>
            <p:nvPr/>
          </p:nvSpPr>
          <p:spPr>
            <a:xfrm>
              <a:off x="317500" y="35660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Franqueado: </a:t>
              </a: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R$ 790.560,00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5" name="Google Shape;455;g2e38bdc161a_0_196"/>
            <p:cNvSpPr txBox="1"/>
            <p:nvPr/>
          </p:nvSpPr>
          <p:spPr>
            <a:xfrm>
              <a:off x="317500" y="45486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TOTAL FRANQUEADO BUMING</a:t>
              </a:r>
              <a:endParaRPr sz="2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456" name="Google Shape;456;g2e38bdc161a_0_196"/>
            <p:cNvSpPr txBox="1"/>
            <p:nvPr/>
          </p:nvSpPr>
          <p:spPr>
            <a:xfrm>
              <a:off x="317500" y="51837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R$ 790.560,00 + R$ 87.840,00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7" name="Google Shape;457;g2e38bdc161a_0_196"/>
            <p:cNvSpPr txBox="1"/>
            <p:nvPr/>
          </p:nvSpPr>
          <p:spPr>
            <a:xfrm>
              <a:off x="317500" y="5818800"/>
              <a:ext cx="5886300" cy="6351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de-DE" sz="2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R$ 878.400,00</a:t>
              </a:r>
              <a:endPara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58" name="Google Shape;458;g2e38bdc161a_0_196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5308675" y="58363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B8CA8087-D881-1151-2612-D95F5AEAF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450" y="6425763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e38bdc161a_0_249"/>
          <p:cNvSpPr txBox="1"/>
          <p:nvPr/>
        </p:nvSpPr>
        <p:spPr>
          <a:xfrm>
            <a:off x="1443600" y="573025"/>
            <a:ext cx="93048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1º ano - 1º mês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Exemplo: 200 motoristas por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64" name="Google Shape;464;g2e38bdc161a_0_249"/>
          <p:cNvSpPr txBox="1"/>
          <p:nvPr/>
        </p:nvSpPr>
        <p:spPr>
          <a:xfrm>
            <a:off x="864200" y="2295800"/>
            <a:ext cx="5339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200 Motoristas = </a:t>
            </a:r>
            <a:r>
              <a:rPr lang="de-DE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240.000 pontos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240.000 x 1% = </a:t>
            </a: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R$ 2.400,00</a:t>
            </a:r>
            <a:endParaRPr sz="2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65" name="Google Shape;465;g2e38bdc161a_0_249"/>
          <p:cNvSpPr txBox="1"/>
          <p:nvPr/>
        </p:nvSpPr>
        <p:spPr>
          <a:xfrm>
            <a:off x="864200" y="4103325"/>
            <a:ext cx="5339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de-DE"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240.000 x 8% = R$ 19.200.00</a:t>
            </a:r>
            <a:endParaRPr sz="2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66" name="Google Shape;466;g2e38bdc161a_0_249"/>
          <p:cNvSpPr txBox="1"/>
          <p:nvPr/>
        </p:nvSpPr>
        <p:spPr>
          <a:xfrm>
            <a:off x="6560625" y="2295800"/>
            <a:ext cx="50799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240.000 pontos</a:t>
            </a:r>
            <a:endParaRPr sz="43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67" name="Google Shape;467;g2e38bdc161a_0_249"/>
          <p:cNvSpPr txBox="1"/>
          <p:nvPr/>
        </p:nvSpPr>
        <p:spPr>
          <a:xfrm>
            <a:off x="6560625" y="3517100"/>
            <a:ext cx="5079900" cy="2832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PASSAGEIRO:</a:t>
            </a:r>
            <a:endParaRPr sz="2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Cinema, Sítio, Celular e Cruzeiro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MOTORISTA: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Vale Combustível, Troca de Óleo, Troca de Pneus e Seguro do Veículo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68" name="Google Shape;468;g2e38bdc161a_0_249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2278325" y="59108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E387A8DC-C027-103C-63A3-052EBF11C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834" y="6463312"/>
            <a:ext cx="300037" cy="300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e38bdc161a_0_262"/>
          <p:cNvSpPr txBox="1"/>
          <p:nvPr/>
        </p:nvSpPr>
        <p:spPr>
          <a:xfrm>
            <a:off x="1443600" y="573025"/>
            <a:ext cx="93048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1º ano - 2º mês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Exemplo: 200 motoristas por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4" name="Google Shape;474;g2e38bdc161a_0_262"/>
          <p:cNvSpPr txBox="1"/>
          <p:nvPr/>
        </p:nvSpPr>
        <p:spPr>
          <a:xfrm>
            <a:off x="864200" y="2295800"/>
            <a:ext cx="5339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400 Motoristas = </a:t>
            </a:r>
            <a:r>
              <a:rPr lang="de-DE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480.000 pontos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480.000 x 1% = </a:t>
            </a:r>
            <a:r>
              <a:rPr lang="de-DE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R$ 4.800,00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5" name="Google Shape;475;g2e38bdc161a_0_262"/>
          <p:cNvSpPr txBox="1"/>
          <p:nvPr/>
        </p:nvSpPr>
        <p:spPr>
          <a:xfrm>
            <a:off x="864200" y="4103325"/>
            <a:ext cx="5339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de-DE"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480.000 x 8% = R$ 38.400,00</a:t>
            </a:r>
            <a:endParaRPr sz="2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6" name="Google Shape;476;g2e38bdc161a_0_262"/>
          <p:cNvSpPr txBox="1"/>
          <p:nvPr/>
        </p:nvSpPr>
        <p:spPr>
          <a:xfrm>
            <a:off x="6560625" y="2295800"/>
            <a:ext cx="50799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720.000 pontos</a:t>
            </a:r>
            <a:endParaRPr sz="43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77" name="Google Shape;477;g2e38bdc161a_0_262"/>
          <p:cNvSpPr txBox="1"/>
          <p:nvPr/>
        </p:nvSpPr>
        <p:spPr>
          <a:xfrm>
            <a:off x="6560625" y="3517100"/>
            <a:ext cx="5079900" cy="2832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PASSAGEIRO:</a:t>
            </a:r>
            <a:endParaRPr sz="2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Cancun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MOTORISTA: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Cruzeiro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78" name="Google Shape;478;g2e38bdc161a_0_262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2278325" y="59108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12588748-5F65-E50D-5C15-4DB05DDFB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583" y="6365303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e38bdc161a_0_274"/>
          <p:cNvSpPr txBox="1"/>
          <p:nvPr/>
        </p:nvSpPr>
        <p:spPr>
          <a:xfrm>
            <a:off x="864200" y="2295800"/>
            <a:ext cx="5339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600 Motoristas = </a:t>
            </a:r>
            <a:r>
              <a:rPr lang="de-DE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720.000 pontos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720.000 x 1% = </a:t>
            </a: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R$ 7.200,00</a:t>
            </a:r>
            <a:endParaRPr sz="2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84" name="Google Shape;484;g2e38bdc161a_0_274"/>
          <p:cNvSpPr txBox="1"/>
          <p:nvPr/>
        </p:nvSpPr>
        <p:spPr>
          <a:xfrm>
            <a:off x="864200" y="4103325"/>
            <a:ext cx="5339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de-DE"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720.000 x 9% = R$ 64.800,00</a:t>
            </a:r>
            <a:endParaRPr sz="2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85" name="Google Shape;485;g2e38bdc161a_0_274"/>
          <p:cNvSpPr txBox="1"/>
          <p:nvPr/>
        </p:nvSpPr>
        <p:spPr>
          <a:xfrm>
            <a:off x="6560625" y="2295800"/>
            <a:ext cx="5079900" cy="3028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DE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DE" sz="3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1.440.000 pontos acumulados</a:t>
            </a:r>
            <a:endParaRPr sz="36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86" name="Google Shape;486;g2e38bdc161a_0_274"/>
          <p:cNvSpPr txBox="1"/>
          <p:nvPr/>
        </p:nvSpPr>
        <p:spPr>
          <a:xfrm>
            <a:off x="1443600" y="573025"/>
            <a:ext cx="93048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1º ano - 3º mês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Exemplo: 200 motoristas por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87" name="Google Shape;487;g2e38bdc161a_0_274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5308675" y="58363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EFF98658-2577-9470-1DFB-577D72B12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079" y="6448567"/>
            <a:ext cx="300037" cy="300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e38bdc161a_0_288"/>
          <p:cNvSpPr txBox="1"/>
          <p:nvPr/>
        </p:nvSpPr>
        <p:spPr>
          <a:xfrm>
            <a:off x="864200" y="2295800"/>
            <a:ext cx="5339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800 Motoristas = </a:t>
            </a:r>
            <a:r>
              <a:rPr lang="de-DE" sz="2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960.000 pontos</a:t>
            </a:r>
            <a:endParaRPr sz="2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960.000 x 1% =</a:t>
            </a: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R$ 9.600,00</a:t>
            </a:r>
            <a:endParaRPr sz="2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93" name="Google Shape;493;g2e38bdc161a_0_288"/>
          <p:cNvSpPr txBox="1"/>
          <p:nvPr/>
        </p:nvSpPr>
        <p:spPr>
          <a:xfrm>
            <a:off x="864200" y="4103325"/>
            <a:ext cx="53394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de-DE"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960.000 x 9% = R$ 86.400,00</a:t>
            </a:r>
            <a:endParaRPr sz="27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94" name="Google Shape;494;g2e38bdc161a_0_288"/>
          <p:cNvSpPr txBox="1"/>
          <p:nvPr/>
        </p:nvSpPr>
        <p:spPr>
          <a:xfrm>
            <a:off x="6560625" y="2295800"/>
            <a:ext cx="5079900" cy="3028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DE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DE" sz="36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2.400.000 pontos acumulados</a:t>
            </a:r>
            <a:endParaRPr sz="36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95" name="Google Shape;495;g2e38bdc161a_0_288"/>
          <p:cNvSpPr txBox="1"/>
          <p:nvPr/>
        </p:nvSpPr>
        <p:spPr>
          <a:xfrm>
            <a:off x="1443600" y="573025"/>
            <a:ext cx="93048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1º ano - 4º mês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Exemplo: 200 motoristas por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96" name="Google Shape;496;g2e38bdc161a_0_288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5308675" y="58363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13F296F4-C63C-422B-65F4-30A25CF6C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324" y="6440822"/>
            <a:ext cx="300037" cy="300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 rotWithShape="1">
          <a:blip r:embed="rId5">
            <a:alphaModFix/>
          </a:blip>
          <a:srcRect l="41180"/>
          <a:stretch/>
        </p:blipFill>
        <p:spPr>
          <a:xfrm>
            <a:off x="-23495" y="0"/>
            <a:ext cx="5622290" cy="638175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12" name="Google Shape;112;p5"/>
          <p:cNvSpPr/>
          <p:nvPr/>
        </p:nvSpPr>
        <p:spPr>
          <a:xfrm rot="320">
            <a:off x="635" y="6222365"/>
            <a:ext cx="12191365" cy="635000"/>
          </a:xfrm>
          <a:prstGeom prst="rect">
            <a:avLst/>
          </a:prstGeom>
          <a:solidFill>
            <a:srgbClr val="E41B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5"/>
          <p:cNvSpPr txBox="1"/>
          <p:nvPr/>
        </p:nvSpPr>
        <p:spPr>
          <a:xfrm>
            <a:off x="5810875" y="318125"/>
            <a:ext cx="6190500" cy="55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291C"/>
              </a:buClr>
              <a:buSzPts val="4800"/>
              <a:buFont typeface="Arial"/>
              <a:buNone/>
            </a:pPr>
            <a:r>
              <a:rPr lang="de-DE" sz="48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TAXAS!</a:t>
            </a:r>
            <a:endParaRPr sz="48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de-DE" sz="2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Concorrentes: 25% de repasse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de-DE" sz="2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Buming: </a:t>
            </a:r>
            <a:r>
              <a:rPr lang="de-DE" sz="2600" b="0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lang="de-DE" sz="2600" b="1" i="0" u="none" strike="noStrike" cap="none">
                <a:solidFill>
                  <a:srgbClr val="007F00"/>
                </a:solidFill>
                <a:latin typeface="Montserrat"/>
                <a:ea typeface="Montserrat"/>
                <a:cs typeface="Montserrat"/>
                <a:sym typeface="Montserrat"/>
              </a:rPr>
              <a:t>15%</a:t>
            </a:r>
            <a:r>
              <a:rPr lang="de-DE" sz="2600" b="0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de-DE" sz="2600" b="1" i="0" u="none" strike="noStrike" cap="none">
                <a:solidFill>
                  <a:srgbClr val="007F00"/>
                </a:solidFill>
                <a:latin typeface="Montserrat"/>
                <a:ea typeface="Montserrat"/>
                <a:cs typeface="Montserrat"/>
                <a:sym typeface="Montserrat"/>
              </a:rPr>
              <a:t>20%</a:t>
            </a:r>
            <a:r>
              <a:rPr lang="de-DE" sz="2600" b="0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 de repasse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de-DE" sz="2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Atualmente, os motoristas repassam em média</a:t>
            </a:r>
            <a:r>
              <a:rPr lang="de-DE" sz="2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25%</a:t>
            </a:r>
            <a:r>
              <a:rPr lang="de-DE" sz="2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todas as corridas para empresas concorrentes.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de-DE"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a buming, o repasse será de </a:t>
            </a:r>
            <a:r>
              <a:rPr lang="de-DE" sz="3000" b="1" i="0" u="none" strike="noStrike" cap="none">
                <a:solidFill>
                  <a:srgbClr val="007F00"/>
                </a:solidFill>
                <a:latin typeface="Montserrat"/>
                <a:ea typeface="Montserrat"/>
                <a:cs typeface="Montserrat"/>
                <a:sym typeface="Montserrat"/>
              </a:rPr>
              <a:t>15%</a:t>
            </a:r>
            <a:r>
              <a:rPr lang="de-DE" sz="3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de-DE" sz="3000" b="1" i="0" u="none" strike="noStrike" cap="none">
                <a:solidFill>
                  <a:srgbClr val="007F00"/>
                </a:solidFill>
                <a:latin typeface="Montserrat"/>
                <a:ea typeface="Montserrat"/>
                <a:cs typeface="Montserrat"/>
                <a:sym typeface="Montserrat"/>
              </a:rPr>
              <a:t>20%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EE1DA9EB-5ACB-8D9F-5942-3D2261F45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469823"/>
            <a:ext cx="300037" cy="300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e38bdc161a_0_306"/>
          <p:cNvSpPr txBox="1"/>
          <p:nvPr/>
        </p:nvSpPr>
        <p:spPr>
          <a:xfrm>
            <a:off x="1443600" y="573025"/>
            <a:ext cx="93048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1º ano - 5º mês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Exemplo: 200 motoristas por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02" name="Google Shape;502;g2e38bdc161a_0_306"/>
          <p:cNvSpPr txBox="1"/>
          <p:nvPr/>
        </p:nvSpPr>
        <p:spPr>
          <a:xfrm>
            <a:off x="375050" y="2295800"/>
            <a:ext cx="58287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1.000 Motoristas = </a:t>
            </a:r>
            <a:r>
              <a:rPr lang="de-DE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1.200.000 pontos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1.200.000 x 1% = </a:t>
            </a: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R$ 12.000,00</a:t>
            </a:r>
            <a:endParaRPr sz="2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03" name="Google Shape;503;g2e38bdc161a_0_306"/>
          <p:cNvSpPr txBox="1"/>
          <p:nvPr/>
        </p:nvSpPr>
        <p:spPr>
          <a:xfrm>
            <a:off x="375050" y="4103325"/>
            <a:ext cx="58287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1.200.000 x 10% = R$ 120.000,00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04" name="Google Shape;504;g2e38bdc161a_0_306"/>
          <p:cNvSpPr txBox="1"/>
          <p:nvPr/>
        </p:nvSpPr>
        <p:spPr>
          <a:xfrm>
            <a:off x="6560625" y="2295800"/>
            <a:ext cx="50799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3.600.000 pontos</a:t>
            </a:r>
            <a:endParaRPr sz="43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05" name="Google Shape;505;g2e38bdc161a_0_306"/>
          <p:cNvSpPr txBox="1"/>
          <p:nvPr/>
        </p:nvSpPr>
        <p:spPr>
          <a:xfrm>
            <a:off x="6560625" y="3517100"/>
            <a:ext cx="5079900" cy="2832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PASSAGEIRO:</a:t>
            </a:r>
            <a:endParaRPr sz="2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Carro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MOTORISTA: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Carro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06" name="Google Shape;506;g2e38bdc161a_0_306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2278325" y="59108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FC4E5B1C-C527-3610-E7FB-079CBDFC7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031" y="6365303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e38bdc161a_0_367"/>
          <p:cNvSpPr txBox="1"/>
          <p:nvPr/>
        </p:nvSpPr>
        <p:spPr>
          <a:xfrm>
            <a:off x="339325" y="2295800"/>
            <a:ext cx="58641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2.200 Motoristas = </a:t>
            </a:r>
            <a:r>
              <a:rPr lang="de-DE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2.640.000 pontos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2.640.000 x 1% = </a:t>
            </a: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R$ 26.400,00</a:t>
            </a:r>
            <a:endParaRPr sz="2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12" name="Google Shape;512;g2e38bdc161a_0_367"/>
          <p:cNvSpPr txBox="1"/>
          <p:nvPr/>
        </p:nvSpPr>
        <p:spPr>
          <a:xfrm>
            <a:off x="339500" y="4103325"/>
            <a:ext cx="58641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TOTAL FRANQUEADO BUMING</a:t>
            </a:r>
            <a:endParaRPr sz="2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de-DE"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2.640.000 x 10% = R$ 264.000,00</a:t>
            </a:r>
            <a:endParaRPr sz="2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13" name="Google Shape;513;g2e38bdc161a_0_367"/>
          <p:cNvSpPr txBox="1"/>
          <p:nvPr/>
        </p:nvSpPr>
        <p:spPr>
          <a:xfrm>
            <a:off x="1443600" y="573025"/>
            <a:ext cx="93048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1º ano - 11º mês</a:t>
            </a:r>
            <a:endParaRPr sz="37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rgbClr val="DA291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Exemplo: 200 motoristas por mês</a:t>
            </a:r>
            <a:endParaRPr sz="6300" b="0" i="0" u="none" strike="noStrike" cap="none">
              <a:solidFill>
                <a:srgbClr val="DA291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14" name="Google Shape;514;g2e38bdc161a_0_367"/>
          <p:cNvSpPr txBox="1"/>
          <p:nvPr/>
        </p:nvSpPr>
        <p:spPr>
          <a:xfrm>
            <a:off x="6560625" y="2295800"/>
            <a:ext cx="5079900" cy="12213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de-DE" sz="3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15.840.000 pontos</a:t>
            </a:r>
            <a:endParaRPr sz="43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15" name="Google Shape;515;g2e38bdc161a_0_367"/>
          <p:cNvSpPr txBox="1"/>
          <p:nvPr/>
        </p:nvSpPr>
        <p:spPr>
          <a:xfrm>
            <a:off x="6560625" y="3517100"/>
            <a:ext cx="5079900" cy="2832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PASSAGEIRO:</a:t>
            </a:r>
            <a:endParaRPr sz="2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Casa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MOTORISTA: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Casa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16" name="Google Shape;516;g2e38bdc161a_0_367"/>
          <p:cNvPicPr preferRelativeResize="0"/>
          <p:nvPr/>
        </p:nvPicPr>
        <p:blipFill rotWithShape="1">
          <a:blip r:embed="rId5">
            <a:alphaModFix/>
          </a:blip>
          <a:srcRect t="29" b="28"/>
          <a:stretch/>
        </p:blipFill>
        <p:spPr>
          <a:xfrm>
            <a:off x="2278325" y="5910847"/>
            <a:ext cx="1727050" cy="6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940FF685-D18C-4237-F164-8733A95DA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306" y="6492809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g2d4ce401f8e_1_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58" y="0"/>
            <a:ext cx="12100837" cy="685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A5C666FA-9B85-24A1-4DC0-1AAC2C510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325" y="6054213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"/>
          <p:cNvPicPr preferRelativeResize="0"/>
          <p:nvPr/>
        </p:nvPicPr>
        <p:blipFill rotWithShape="1">
          <a:blip r:embed="rId5">
            <a:alphaModFix/>
          </a:blip>
          <a:srcRect l="34180" r="6290"/>
          <a:stretch/>
        </p:blipFill>
        <p:spPr>
          <a:xfrm>
            <a:off x="6568440" y="0"/>
            <a:ext cx="5623560" cy="630047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</p:pic>
      <p:sp>
        <p:nvSpPr>
          <p:cNvPr id="119" name="Google Shape;119;p6"/>
          <p:cNvSpPr/>
          <p:nvPr/>
        </p:nvSpPr>
        <p:spPr>
          <a:xfrm rot="320">
            <a:off x="635" y="6222365"/>
            <a:ext cx="12191365" cy="635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6"/>
          <p:cNvSpPr txBox="1"/>
          <p:nvPr/>
        </p:nvSpPr>
        <p:spPr>
          <a:xfrm>
            <a:off x="333375" y="173990"/>
            <a:ext cx="6128385" cy="604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de-DE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EXEMPLO DE </a:t>
            </a:r>
            <a:r>
              <a:rPr lang="de-DE" sz="22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GANHOS DO MOTORISTA</a:t>
            </a:r>
            <a:endParaRPr sz="18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de-DE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Efetua de 15 a 20 viagens por dia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de-DE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Média das viagens: 6 a 10km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de-DE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Média de valor por km: R$ 2,00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de-DE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CÁLCULO DE </a:t>
            </a:r>
            <a:r>
              <a:rPr lang="de-DE" sz="22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GANHOS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de-DE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15 viagens x 8km (média) = 120km/dia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de-DE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120km/dia x R$ 2,00 = R$ 240,00/dia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de-DE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R$ 240,00 x 25 dia úteis = R$ 6.000,00/mês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de-DE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R$ 6.000,00 x 20% = </a:t>
            </a:r>
            <a:r>
              <a:rPr lang="de-DE" sz="22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R$ 4.800,00 (ganho total)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E49BE2D1-F541-AC2C-9863-F7C4AC4FC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356" y="6390447"/>
            <a:ext cx="300038" cy="30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3425bed72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  <p:sp>
        <p:nvSpPr>
          <p:cNvPr id="126" name="Google Shape;126;g2e3425bed72_0_0"/>
          <p:cNvSpPr/>
          <p:nvPr/>
        </p:nvSpPr>
        <p:spPr>
          <a:xfrm rot="9719973" flipH="1">
            <a:off x="411558" y="5686680"/>
            <a:ext cx="13773665" cy="484516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g2e3425bed72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2675" y="3198425"/>
            <a:ext cx="5829325" cy="3675551"/>
          </a:xfrm>
          <a:prstGeom prst="rect">
            <a:avLst/>
          </a:prstGeom>
          <a:noFill/>
          <a:ln>
            <a:noFill/>
          </a:ln>
          <a:effectLst>
            <a:outerShdw blurRad="157163" dist="114300" dir="3480000" algn="bl" rotWithShape="0">
              <a:srgbClr val="000000">
                <a:alpha val="53725"/>
              </a:srgbClr>
            </a:outerShdw>
          </a:effectLst>
        </p:spPr>
      </p:pic>
      <p:sp>
        <p:nvSpPr>
          <p:cNvPr id="128" name="Google Shape;128;g2e3425bed72_0_0"/>
          <p:cNvSpPr txBox="1"/>
          <p:nvPr/>
        </p:nvSpPr>
        <p:spPr>
          <a:xfrm>
            <a:off x="404900" y="404550"/>
            <a:ext cx="8295000" cy="60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5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COMO FUNCIONA O NOSSO SISTEMA?</a:t>
            </a:r>
            <a:endParaRPr sz="25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Cada R$ 1,00 de repasse = </a:t>
            </a:r>
            <a:r>
              <a:rPr lang="de-DE" sz="2500" b="0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1 ponto</a:t>
            </a:r>
            <a:endParaRPr sz="2500" b="0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Exemplo:</a:t>
            </a:r>
            <a:endParaRPr sz="2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Motorista roda em média </a:t>
            </a:r>
            <a:r>
              <a:rPr lang="de-DE" sz="2500" b="0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3.000km/mês</a:t>
            </a:r>
            <a:endParaRPr sz="2500" b="0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3.000km/mês x R$ 2,00 = R$ 6.000,00 x 20% = R$ 1.200,00</a:t>
            </a:r>
            <a:endParaRPr sz="2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R$ 1.200,00 = 1.200 pontos</a:t>
            </a:r>
            <a:endParaRPr sz="2500" b="1" i="0" u="none" strike="noStrike" cap="none">
              <a:solidFill>
                <a:srgbClr val="DA291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1B9402A7-D0FD-5863-473C-F5A5F8578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194" y="6453450"/>
            <a:ext cx="307412" cy="307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e3425bed72_0_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  <p:pic>
        <p:nvPicPr>
          <p:cNvPr id="134" name="Google Shape;134;g2e3425bed72_0_11"/>
          <p:cNvPicPr preferRelativeResize="0"/>
          <p:nvPr/>
        </p:nvPicPr>
        <p:blipFill rotWithShape="1">
          <a:blip r:embed="rId5">
            <a:alphaModFix/>
          </a:blip>
          <a:srcRect l="8705" t="30129" r="17764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e3425bed72_0_11"/>
          <p:cNvPicPr preferRelativeResize="0"/>
          <p:nvPr/>
        </p:nvPicPr>
        <p:blipFill rotWithShape="1">
          <a:blip r:embed="rId6">
            <a:alphaModFix/>
          </a:blip>
          <a:srcRect t="22560" b="24190"/>
          <a:stretch/>
        </p:blipFill>
        <p:spPr>
          <a:xfrm>
            <a:off x="5082425" y="5447925"/>
            <a:ext cx="2027152" cy="10765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e3425bed72_0_11"/>
          <p:cNvSpPr txBox="1"/>
          <p:nvPr/>
        </p:nvSpPr>
        <p:spPr>
          <a:xfrm>
            <a:off x="857250" y="2436150"/>
            <a:ext cx="104775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de-DE" sz="4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PREMIAÇÕES PARA MOTORISTAS</a:t>
            </a:r>
            <a:endParaRPr sz="4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de-DE" sz="37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PRIMEIRA FORMA DE GANHO</a:t>
            </a:r>
            <a:endParaRPr sz="37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7B23DD30-0EAF-258C-4115-FCCF031AA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079" y="6524451"/>
            <a:ext cx="300037" cy="300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2e3425bed72_0_18"/>
          <p:cNvPicPr preferRelativeResize="0"/>
          <p:nvPr/>
        </p:nvPicPr>
        <p:blipFill rotWithShape="1">
          <a:blip r:embed="rId5">
            <a:alphaModFix/>
          </a:blip>
          <a:srcRect l="852" t="20968" b="33516"/>
          <a:stretch/>
        </p:blipFill>
        <p:spPr>
          <a:xfrm>
            <a:off x="0" y="351700"/>
            <a:ext cx="12191999" cy="22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e3425bed72_0_18"/>
          <p:cNvPicPr preferRelativeResize="0"/>
          <p:nvPr/>
        </p:nvPicPr>
        <p:blipFill rotWithShape="1">
          <a:blip r:embed="rId6">
            <a:alphaModFix/>
          </a:blip>
          <a:srcRect t="19334" b="35681"/>
          <a:stretch/>
        </p:blipFill>
        <p:spPr>
          <a:xfrm>
            <a:off x="0" y="2583400"/>
            <a:ext cx="12192000" cy="2246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e3425bed72_0_18"/>
          <p:cNvSpPr/>
          <p:nvPr/>
        </p:nvSpPr>
        <p:spPr>
          <a:xfrm>
            <a:off x="0" y="0"/>
            <a:ext cx="12192000" cy="5862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2e3425bed72_0_18"/>
          <p:cNvPicPr preferRelativeResize="0"/>
          <p:nvPr/>
        </p:nvPicPr>
        <p:blipFill rotWithShape="1">
          <a:blip r:embed="rId7">
            <a:alphaModFix/>
          </a:blip>
          <a:srcRect t="25590" b="37182"/>
          <a:stretch/>
        </p:blipFill>
        <p:spPr>
          <a:xfrm>
            <a:off x="0" y="4611075"/>
            <a:ext cx="12191999" cy="224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e3425bed72_0_18"/>
          <p:cNvSpPr txBox="1"/>
          <p:nvPr/>
        </p:nvSpPr>
        <p:spPr>
          <a:xfrm>
            <a:off x="2735375" y="109950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PREMIAÇÕES </a:t>
            </a: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MOTORISTAS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g2e3425bed72_0_18"/>
          <p:cNvSpPr/>
          <p:nvPr/>
        </p:nvSpPr>
        <p:spPr>
          <a:xfrm>
            <a:off x="2502750" y="1236725"/>
            <a:ext cx="7186500" cy="5862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2e3425bed72_0_18"/>
          <p:cNvSpPr/>
          <p:nvPr/>
        </p:nvSpPr>
        <p:spPr>
          <a:xfrm>
            <a:off x="2412150" y="770675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2e3425bed72_0_18"/>
          <p:cNvSpPr txBox="1"/>
          <p:nvPr/>
        </p:nvSpPr>
        <p:spPr>
          <a:xfrm>
            <a:off x="2616725" y="1346675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rgbClr val="DA291C"/>
                </a:solidFill>
                <a:latin typeface="Montserrat"/>
                <a:ea typeface="Montserrat"/>
                <a:cs typeface="Montserrat"/>
                <a:sym typeface="Montserrat"/>
              </a:rPr>
              <a:t>50,00</a:t>
            </a: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em Vale Combustível </a:t>
            </a:r>
            <a:endParaRPr sz="25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9" name="Google Shape;149;g2e3425bed72_0_18"/>
          <p:cNvSpPr/>
          <p:nvPr/>
        </p:nvSpPr>
        <p:spPr>
          <a:xfrm>
            <a:off x="2623275" y="3413775"/>
            <a:ext cx="7065900" cy="5862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2e3425bed72_0_18"/>
          <p:cNvSpPr/>
          <p:nvPr/>
        </p:nvSpPr>
        <p:spPr>
          <a:xfrm>
            <a:off x="2502750" y="5441425"/>
            <a:ext cx="7186500" cy="5862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2e3425bed72_0_18"/>
          <p:cNvSpPr txBox="1"/>
          <p:nvPr/>
        </p:nvSpPr>
        <p:spPr>
          <a:xfrm>
            <a:off x="2616725" y="3493625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Troca de Óleo</a:t>
            </a: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2" name="Google Shape;152;g2e3425bed72_0_18"/>
          <p:cNvSpPr txBox="1"/>
          <p:nvPr/>
        </p:nvSpPr>
        <p:spPr>
          <a:xfrm>
            <a:off x="2616725" y="5551375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Troca de Pneus</a:t>
            </a: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3" name="Google Shape;153;g2e3425bed72_0_18"/>
          <p:cNvSpPr/>
          <p:nvPr/>
        </p:nvSpPr>
        <p:spPr>
          <a:xfrm>
            <a:off x="2412150" y="2928000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2e3425bed72_0_18"/>
          <p:cNvSpPr/>
          <p:nvPr/>
        </p:nvSpPr>
        <p:spPr>
          <a:xfrm>
            <a:off x="2412150" y="4907325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2e3425bed72_0_18"/>
          <p:cNvSpPr txBox="1"/>
          <p:nvPr/>
        </p:nvSpPr>
        <p:spPr>
          <a:xfrm>
            <a:off x="2230950" y="123672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1000</a:t>
            </a: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6" name="Google Shape;156;g2e3425bed72_0_18"/>
          <p:cNvSpPr txBox="1"/>
          <p:nvPr/>
        </p:nvSpPr>
        <p:spPr>
          <a:xfrm>
            <a:off x="2230950" y="3394050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5000</a:t>
            </a: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7" name="Google Shape;157;g2e3425bed72_0_18"/>
          <p:cNvSpPr txBox="1"/>
          <p:nvPr/>
        </p:nvSpPr>
        <p:spPr>
          <a:xfrm>
            <a:off x="2230950" y="537337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25.000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31F6BD45-3A4C-E721-B8CF-AF8586F7C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06" y="6425625"/>
            <a:ext cx="364662" cy="364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3425bed72_0_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200"/>
              <a:buFont typeface="Arial"/>
              <a:buNone/>
            </a:pPr>
            <a:fld id="{00000000-1234-1234-1234-123412341234}" type="slidenum">
              <a:rPr lang="de-DE"/>
              <a:t>9</a:t>
            </a:fld>
            <a:endParaRPr/>
          </a:p>
        </p:txBody>
      </p:sp>
      <p:pic>
        <p:nvPicPr>
          <p:cNvPr id="163" name="Google Shape;163;g2e3425bed72_0_57"/>
          <p:cNvPicPr preferRelativeResize="0"/>
          <p:nvPr/>
        </p:nvPicPr>
        <p:blipFill rotWithShape="1">
          <a:blip r:embed="rId5">
            <a:alphaModFix/>
          </a:blip>
          <a:srcRect l="11452" t="24164" r="9887" b="13954"/>
          <a:stretch/>
        </p:blipFill>
        <p:spPr>
          <a:xfrm>
            <a:off x="0" y="476250"/>
            <a:ext cx="12192000" cy="638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e3425bed72_0_57"/>
          <p:cNvSpPr/>
          <p:nvPr/>
        </p:nvSpPr>
        <p:spPr>
          <a:xfrm>
            <a:off x="0" y="0"/>
            <a:ext cx="12192000" cy="5862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2e3425bed72_0_57"/>
          <p:cNvSpPr txBox="1"/>
          <p:nvPr/>
        </p:nvSpPr>
        <p:spPr>
          <a:xfrm>
            <a:off x="2735375" y="109950"/>
            <a:ext cx="7375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DE" sz="28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PREMIAÇÕES </a:t>
            </a:r>
            <a:r>
              <a:rPr lang="de-DE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MOTORISTAS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g2e3425bed72_0_57"/>
          <p:cNvSpPr/>
          <p:nvPr/>
        </p:nvSpPr>
        <p:spPr>
          <a:xfrm>
            <a:off x="694950" y="1437025"/>
            <a:ext cx="5525400" cy="586200"/>
          </a:xfrm>
          <a:prstGeom prst="flowChartAlternate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2e3425bed72_0_57"/>
          <p:cNvSpPr txBox="1"/>
          <p:nvPr/>
        </p:nvSpPr>
        <p:spPr>
          <a:xfrm>
            <a:off x="1552800" y="1546975"/>
            <a:ext cx="4551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Seguro do Veículo</a:t>
            </a:r>
            <a:endParaRPr sz="2500" b="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8" name="Google Shape;168;g2e3425bed72_0_57"/>
          <p:cNvSpPr/>
          <p:nvPr/>
        </p:nvSpPr>
        <p:spPr>
          <a:xfrm>
            <a:off x="604350" y="902925"/>
            <a:ext cx="1518300" cy="1518300"/>
          </a:xfrm>
          <a:prstGeom prst="ellipse">
            <a:avLst/>
          </a:prstGeom>
          <a:solidFill>
            <a:srgbClr val="DA29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2e3425bed72_0_57"/>
          <p:cNvSpPr txBox="1"/>
          <p:nvPr/>
        </p:nvSpPr>
        <p:spPr>
          <a:xfrm>
            <a:off x="423150" y="1368975"/>
            <a:ext cx="18807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125.000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PONTOS</a:t>
            </a:r>
            <a:endParaRPr sz="20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" name="tmpAudioRecording.m4a">
            <a:hlinkClick r:id="" action="ppaction://media"/>
            <a:extLst>
              <a:ext uri="{FF2B5EF4-FFF2-40B4-BE49-F238E27FC236}">
                <a16:creationId xmlns:a16="http://schemas.microsoft.com/office/drawing/2014/main" id="{E9B49C2A-950D-488E-6FEB-9797D85A6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13" y="6469261"/>
            <a:ext cx="388737" cy="38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1386</Words>
  <Application>Microsoft Office PowerPoint</Application>
  <PresentationFormat>Widescreen</PresentationFormat>
  <Paragraphs>357</Paragraphs>
  <Slides>42</Slides>
  <Notes>42</Notes>
  <HiddenSlides>0</HiddenSlides>
  <MMClips>41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0" baseType="lpstr">
      <vt:lpstr>Montserrat Black</vt:lpstr>
      <vt:lpstr>Montserrat</vt:lpstr>
      <vt:lpstr>Montserrat Light</vt:lpstr>
      <vt:lpstr>Play</vt:lpstr>
      <vt:lpstr>Montserrat Medium</vt:lpstr>
      <vt:lpstr>Arial</vt:lpstr>
      <vt:lpstr>Montserrat SemiBold</vt:lpstr>
      <vt:lpstr>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Ericles Motta</dc:creator>
  <cp:lastModifiedBy>Ericles Nogueira</cp:lastModifiedBy>
  <cp:revision>2</cp:revision>
  <dcterms:created xsi:type="dcterms:W3CDTF">2024-06-05T16:26:40Z</dcterms:created>
  <dcterms:modified xsi:type="dcterms:W3CDTF">2024-10-29T20:32:26Z</dcterms:modified>
</cp:coreProperties>
</file>